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9" r:id="rId4"/>
    <p:sldId id="260" r:id="rId5"/>
    <p:sldId id="261" r:id="rId6"/>
    <p:sldId id="262" r:id="rId7"/>
    <p:sldId id="263" r:id="rId8"/>
    <p:sldId id="264" r:id="rId9"/>
    <p:sldId id="265" r:id="rId10"/>
    <p:sldId id="277" r:id="rId11"/>
    <p:sldId id="267" r:id="rId12"/>
    <p:sldId id="268" r:id="rId13"/>
    <p:sldId id="270" r:id="rId14"/>
    <p:sldId id="271" r:id="rId15"/>
    <p:sldId id="272" r:id="rId16"/>
    <p:sldId id="273" r:id="rId17"/>
    <p:sldId id="274" r:id="rId18"/>
    <p:sldId id="275" r:id="rId19"/>
    <p:sldId id="276" r:id="rId20"/>
    <p:sldId id="26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2A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305" autoAdjust="0"/>
  </p:normalViewPr>
  <p:slideViewPr>
    <p:cSldViewPr snapToGrid="0">
      <p:cViewPr varScale="1">
        <p:scale>
          <a:sx n="60" d="100"/>
          <a:sy n="60" d="100"/>
        </p:scale>
        <p:origin x="906"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A73AFB-5A0E-40C9-A691-DB817E8B8014}" type="datetimeFigureOut">
              <a:rPr lang="en-NZ" smtClean="0"/>
              <a:t>21/04/2017</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A17231-F740-47CD-8619-AAD3A9E7B722}" type="slidenum">
              <a:rPr lang="en-NZ" smtClean="0"/>
              <a:t>‹#›</a:t>
            </a:fld>
            <a:endParaRPr lang="en-NZ"/>
          </a:p>
        </p:txBody>
      </p:sp>
    </p:spTree>
    <p:extLst>
      <p:ext uri="{BB962C8B-B14F-4D97-AF65-F5344CB8AC3E}">
        <p14:creationId xmlns:p14="http://schemas.microsoft.com/office/powerpoint/2010/main" val="4066453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6C854F-7411-3148-A4E1-83B5ED5AA4EB}" type="slidenum">
              <a:rPr lang="en-US" smtClean="0"/>
              <a:t>6</a:t>
            </a:fld>
            <a:endParaRPr lang="en-US"/>
          </a:p>
        </p:txBody>
      </p:sp>
    </p:spTree>
    <p:extLst>
      <p:ext uri="{BB962C8B-B14F-4D97-AF65-F5344CB8AC3E}">
        <p14:creationId xmlns:p14="http://schemas.microsoft.com/office/powerpoint/2010/main" val="547622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6C854F-7411-3148-A4E1-83B5ED5AA4EB}" type="slidenum">
              <a:rPr lang="en-US" smtClean="0"/>
              <a:t>10</a:t>
            </a:fld>
            <a:endParaRPr lang="en-US"/>
          </a:p>
        </p:txBody>
      </p:sp>
    </p:spTree>
    <p:extLst>
      <p:ext uri="{BB962C8B-B14F-4D97-AF65-F5344CB8AC3E}">
        <p14:creationId xmlns:p14="http://schemas.microsoft.com/office/powerpoint/2010/main" val="2114238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Need to refine this one with James – better wording / better picture?</a:t>
            </a:r>
            <a:endParaRPr lang="en-NZ" dirty="0"/>
          </a:p>
        </p:txBody>
      </p:sp>
      <p:sp>
        <p:nvSpPr>
          <p:cNvPr id="4" name="Slide Number Placeholder 3"/>
          <p:cNvSpPr>
            <a:spLocks noGrp="1"/>
          </p:cNvSpPr>
          <p:nvPr>
            <p:ph type="sldNum" sz="quarter" idx="10"/>
          </p:nvPr>
        </p:nvSpPr>
        <p:spPr/>
        <p:txBody>
          <a:bodyPr/>
          <a:lstStyle/>
          <a:p>
            <a:fld id="{7DA17231-F740-47CD-8619-AAD3A9E7B722}" type="slidenum">
              <a:rPr lang="en-NZ" smtClean="0"/>
              <a:t>13</a:t>
            </a:fld>
            <a:endParaRPr lang="en-NZ"/>
          </a:p>
        </p:txBody>
      </p:sp>
    </p:spTree>
    <p:extLst>
      <p:ext uri="{BB962C8B-B14F-4D97-AF65-F5344CB8AC3E}">
        <p14:creationId xmlns:p14="http://schemas.microsoft.com/office/powerpoint/2010/main" val="3688609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sz="1200" kern="1200" dirty="0">
                <a:solidFill>
                  <a:schemeClr val="tx1"/>
                </a:solidFill>
                <a:effectLst/>
                <a:latin typeface="+mn-lt"/>
                <a:ea typeface="+mn-ea"/>
                <a:cs typeface="+mn-cs"/>
              </a:rPr>
              <a:t>Create Storage Account</a:t>
            </a:r>
            <a:endParaRPr lang="en-NZ"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Create Storage Blob Container</a:t>
            </a:r>
            <a:endParaRPr lang="en-NZ"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Create Storage Table</a:t>
            </a:r>
            <a:endParaRPr lang="en-NZ"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Provision the Function App</a:t>
            </a:r>
            <a:endParaRPr lang="en-NZ"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Build a custom function</a:t>
            </a:r>
            <a:endParaRPr lang="en-NZ"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Provision a Logic App</a:t>
            </a:r>
            <a:endParaRPr lang="en-NZ"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Build Logic App Definition</a:t>
            </a:r>
            <a:endParaRPr lang="en-NZ"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Test the Solution</a:t>
            </a:r>
          </a:p>
          <a:p>
            <a:pPr marL="228600" lvl="0" indent="-228600">
              <a:buFont typeface="+mj-lt"/>
              <a:buAutoNum type="arabicPeriod"/>
            </a:pPr>
            <a:endParaRPr lang="en-US" sz="1200" kern="1200" dirty="0">
              <a:solidFill>
                <a:schemeClr val="tx1"/>
              </a:solidFill>
              <a:effectLst/>
              <a:latin typeface="+mn-lt"/>
              <a:ea typeface="+mn-ea"/>
              <a:cs typeface="+mn-cs"/>
            </a:endParaRPr>
          </a:p>
          <a:p>
            <a:pPr marL="0" lvl="0" indent="0">
              <a:buFont typeface="+mj-lt"/>
              <a:buNone/>
            </a:pPr>
            <a:r>
              <a:rPr lang="en-US" sz="1200" kern="1200" dirty="0">
                <a:solidFill>
                  <a:schemeClr val="tx1"/>
                </a:solidFill>
                <a:effectLst/>
                <a:latin typeface="+mn-lt"/>
                <a:ea typeface="+mn-ea"/>
                <a:cs typeface="+mn-cs"/>
              </a:rPr>
              <a:t>Note: it may take a few minutes to provision each component on Azure.</a:t>
            </a:r>
            <a:endParaRPr lang="en-NZ" sz="1200" kern="1200" dirty="0">
              <a:solidFill>
                <a:schemeClr val="tx1"/>
              </a:solidFill>
              <a:effectLst/>
              <a:latin typeface="+mn-lt"/>
              <a:ea typeface="+mn-ea"/>
              <a:cs typeface="+mn-cs"/>
            </a:endParaRPr>
          </a:p>
          <a:p>
            <a:pPr marL="0" indent="0">
              <a:buFont typeface="+mj-lt"/>
              <a:buNone/>
            </a:pPr>
            <a:endParaRPr lang="en-NZ" dirty="0"/>
          </a:p>
        </p:txBody>
      </p:sp>
      <p:sp>
        <p:nvSpPr>
          <p:cNvPr id="4" name="Slide Number Placeholder 3"/>
          <p:cNvSpPr>
            <a:spLocks noGrp="1"/>
          </p:cNvSpPr>
          <p:nvPr>
            <p:ph type="sldNum" sz="quarter" idx="10"/>
          </p:nvPr>
        </p:nvSpPr>
        <p:spPr/>
        <p:txBody>
          <a:bodyPr/>
          <a:lstStyle/>
          <a:p>
            <a:fld id="{7DA17231-F740-47CD-8619-AAD3A9E7B722}" type="slidenum">
              <a:rPr lang="en-NZ" smtClean="0"/>
              <a:t>18</a:t>
            </a:fld>
            <a:endParaRPr lang="en-NZ"/>
          </a:p>
        </p:txBody>
      </p:sp>
    </p:spTree>
    <p:extLst>
      <p:ext uri="{BB962C8B-B14F-4D97-AF65-F5344CB8AC3E}">
        <p14:creationId xmlns:p14="http://schemas.microsoft.com/office/powerpoint/2010/main" val="246005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7DA17231-F740-47CD-8619-AAD3A9E7B722}" type="slidenum">
              <a:rPr lang="en-NZ" smtClean="0"/>
              <a:t>20</a:t>
            </a:fld>
            <a:endParaRPr lang="en-NZ"/>
          </a:p>
        </p:txBody>
      </p:sp>
    </p:spTree>
    <p:extLst>
      <p:ext uri="{BB962C8B-B14F-4D97-AF65-F5344CB8AC3E}">
        <p14:creationId xmlns:p14="http://schemas.microsoft.com/office/powerpoint/2010/main" val="761751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70654" y="3857412"/>
            <a:ext cx="2882157" cy="1948338"/>
          </a:xfrm>
          <a:prstGeom prst="rect">
            <a:avLst/>
          </a:prstGeom>
        </p:spPr>
      </p:pic>
      <p:sp>
        <p:nvSpPr>
          <p:cNvPr id="2" name="Title 1"/>
          <p:cNvSpPr>
            <a:spLocks noGrp="1"/>
          </p:cNvSpPr>
          <p:nvPr>
            <p:ph type="ctrTitle"/>
          </p:nvPr>
        </p:nvSpPr>
        <p:spPr>
          <a:xfrm>
            <a:off x="1524000" y="299403"/>
            <a:ext cx="9144000" cy="2759774"/>
          </a:xfrm>
        </p:spPr>
        <p:txBody>
          <a:bodyPr anchor="b">
            <a:normAutofit/>
          </a:bodyPr>
          <a:lstStyle>
            <a:lvl1pPr algn="ctr">
              <a:defRPr sz="7200" b="1">
                <a:solidFill>
                  <a:schemeClr val="bg1"/>
                </a:solidFill>
                <a:effectLst>
                  <a:outerShdw blurRad="38100" dist="38100" dir="2700000" algn="tl">
                    <a:srgbClr val="000000">
                      <a:alpha val="43137"/>
                    </a:srgbClr>
                  </a:outerShdw>
                </a:effectLst>
                <a:latin typeface="Bebas Neue" panose="020B0606020202050201" pitchFamily="34" charset="0"/>
                <a:ea typeface="Segoe UI Black" panose="020B0A02040204020203" pitchFamily="34" charset="0"/>
                <a:cs typeface="Segoe UI Black" panose="020B0A02040204020203" pitchFamily="34" charset="0"/>
              </a:defRPr>
            </a:lvl1pPr>
          </a:lstStyle>
          <a:p>
            <a:r>
              <a:rPr lang="en-US" dirty="0"/>
              <a:t>Click to edit Master title style</a:t>
            </a:r>
            <a:endParaRPr lang="en-NZ" dirty="0"/>
          </a:p>
        </p:txBody>
      </p:sp>
      <p:sp>
        <p:nvSpPr>
          <p:cNvPr id="3" name="Subtitle 2"/>
          <p:cNvSpPr>
            <a:spLocks noGrp="1"/>
          </p:cNvSpPr>
          <p:nvPr>
            <p:ph type="subTitle" idx="1"/>
          </p:nvPr>
        </p:nvSpPr>
        <p:spPr>
          <a:xfrm>
            <a:off x="1524000" y="3139440"/>
            <a:ext cx="9144000" cy="1295400"/>
          </a:xfrm>
        </p:spPr>
        <p:txBody>
          <a:bodyPr/>
          <a:lstStyle>
            <a:lvl1pPr marL="0" indent="0" algn="ctr">
              <a:buNone/>
              <a:defRPr sz="2400" b="1">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NZ" dirty="0"/>
          </a:p>
        </p:txBody>
      </p:sp>
      <p:grpSp>
        <p:nvGrpSpPr>
          <p:cNvPr id="16" name="Group 15"/>
          <p:cNvGrpSpPr/>
          <p:nvPr userDrawn="1"/>
        </p:nvGrpSpPr>
        <p:grpSpPr>
          <a:xfrm>
            <a:off x="7713405" y="5929233"/>
            <a:ext cx="4196655" cy="694040"/>
            <a:chOff x="7713405" y="5929233"/>
            <a:chExt cx="4196655" cy="694040"/>
          </a:xfrm>
        </p:grpSpPr>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994508" y="5929233"/>
              <a:ext cx="1915552" cy="694040"/>
            </a:xfrm>
            <a:prstGeom prst="rect">
              <a:avLst/>
            </a:prstGeom>
          </p:spPr>
        </p:pic>
        <p:pic>
          <p:nvPicPr>
            <p:cNvPr id="13" name="Picture 12"/>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7713405" y="6057266"/>
              <a:ext cx="1915549" cy="405119"/>
            </a:xfrm>
            <a:prstGeom prst="rect">
              <a:avLst/>
            </a:prstGeom>
          </p:spPr>
        </p:pic>
      </p:grpSp>
    </p:spTree>
    <p:extLst>
      <p:ext uri="{BB962C8B-B14F-4D97-AF65-F5344CB8AC3E}">
        <p14:creationId xmlns:p14="http://schemas.microsoft.com/office/powerpoint/2010/main" val="3187883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77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388857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41545140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52973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1746395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Mai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57214" y="1622156"/>
            <a:ext cx="7627291" cy="48801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2593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1">
                <a:solidFill>
                  <a:schemeClr val="bg1"/>
                </a:solidFill>
                <a:effectLst>
                  <a:outerShdw blurRad="38100" dist="38100" dir="2700000" algn="tl">
                    <a:srgbClr val="000000">
                      <a:alpha val="43137"/>
                    </a:srgbClr>
                  </a:outerShdw>
                </a:effectLst>
              </a:defRPr>
            </a:lvl1pPr>
          </a:lstStyle>
          <a:p>
            <a:r>
              <a:rPr lang="en-US"/>
              <a:t>Click to edit Master title style</a:t>
            </a:r>
            <a:endParaRPr lang="en-NZ"/>
          </a:p>
        </p:txBody>
      </p:sp>
      <p:sp>
        <p:nvSpPr>
          <p:cNvPr id="3" name="Text Placeholder 2"/>
          <p:cNvSpPr>
            <a:spLocks noGrp="1"/>
          </p:cNvSpPr>
          <p:nvPr>
            <p:ph type="body" idx="1"/>
          </p:nvPr>
        </p:nvSpPr>
        <p:spPr>
          <a:xfrm>
            <a:off x="831850" y="4589463"/>
            <a:ext cx="10515600" cy="1500187"/>
          </a:xfrm>
        </p:spPr>
        <p:txBody>
          <a:bodyPr/>
          <a:lstStyle>
            <a:lvl1pPr marL="0" indent="0">
              <a:buNone/>
              <a:defRPr sz="2400" b="1">
                <a:solidFill>
                  <a:schemeClr val="bg1"/>
                </a:solidFill>
                <a:effectLst>
                  <a:outerShdw blurRad="38100" dist="38100" dir="2700000" algn="tl">
                    <a:srgbClr val="000000">
                      <a:alpha val="43137"/>
                    </a:srgbClr>
                  </a:outerShdw>
                </a:effectLs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981748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rgbClr val="512A7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en-NZ"/>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218049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Bebas Neue" panose="020B0606020202050201" pitchFamily="34" charset="0"/>
              </a:defRPr>
            </a:lvl1pPr>
          </a:lstStyle>
          <a:p>
            <a:r>
              <a:rPr lang="en-US" dirty="0"/>
              <a:t>Click to edit Master title style</a:t>
            </a:r>
            <a:endParaRPr lang="en-NZ"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4212936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2041966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bg>
      <p:bgPr>
        <a:solidFill>
          <a:srgbClr val="512A7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1502730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144800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Tree>
    <p:extLst>
      <p:ext uri="{BB962C8B-B14F-4D97-AF65-F5344CB8AC3E}">
        <p14:creationId xmlns:p14="http://schemas.microsoft.com/office/powerpoint/2010/main" val="3871799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rgbClr val="512A7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a:p>
        </p:txBody>
      </p:sp>
    </p:spTree>
    <p:extLst>
      <p:ext uri="{BB962C8B-B14F-4D97-AF65-F5344CB8AC3E}">
        <p14:creationId xmlns:p14="http://schemas.microsoft.com/office/powerpoint/2010/main" val="2192898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Tree>
    <p:extLst>
      <p:ext uri="{BB962C8B-B14F-4D97-AF65-F5344CB8AC3E}">
        <p14:creationId xmlns:p14="http://schemas.microsoft.com/office/powerpoint/2010/main" val="172187016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3" r:id="rId3"/>
    <p:sldLayoutId id="2147483650" r:id="rId4"/>
    <p:sldLayoutId id="2147483652" r:id="rId5"/>
    <p:sldLayoutId id="2147483661" r:id="rId6"/>
    <p:sldLayoutId id="2147483653" r:id="rId7"/>
    <p:sldLayoutId id="2147483654" r:id="rId8"/>
    <p:sldLayoutId id="2147483662" r:id="rId9"/>
    <p:sldLayoutId id="2147483655" r:id="rId10"/>
    <p:sldLayoutId id="2147483656" r:id="rId11"/>
    <p:sldLayoutId id="2147483657" r:id="rId12"/>
    <p:sldLayoutId id="2147483658" r:id="rId13"/>
    <p:sldLayoutId id="2147483659"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Bebas Neue" panose="020B0606020202050201"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23.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hyperlink" Target="https://azure.microsoft.com/en-us/services/functions/" TargetMode="External"/><Relationship Id="rId3" Type="http://schemas.openxmlformats.org/officeDocument/2006/relationships/image" Target="../media/image3.png"/><Relationship Id="rId7" Type="http://schemas.openxmlformats.org/officeDocument/2006/relationships/hyperlink" Target="https://docs.microsoft.com/en-nz/azure/logic-apps/"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www.theta.co.nz/news-blogs/tech-blog/introduction-to-logic-apps" TargetMode="External"/><Relationship Id="rId5" Type="http://schemas.openxmlformats.org/officeDocument/2006/relationships/hyperlink" Target="https://azure.microsoft.com/en-us/services/logic-apps/" TargetMode="External"/><Relationship Id="rId10" Type="http://schemas.openxmlformats.org/officeDocument/2006/relationships/hyperlink" Target="https://martinfowler.com/articles/serverless.html" TargetMode="External"/><Relationship Id="rId4" Type="http://schemas.openxmlformats.org/officeDocument/2006/relationships/image" Target="../media/image4.emf"/><Relationship Id="rId9" Type="http://schemas.openxmlformats.org/officeDocument/2006/relationships/hyperlink" Target="https://msdn.microsoft.com/en-us/magazine/mt793269.aspx"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9270" y="1001864"/>
            <a:ext cx="11839491" cy="1470992"/>
          </a:xfrm>
        </p:spPr>
        <p:txBody>
          <a:bodyPr>
            <a:noAutofit/>
          </a:bodyPr>
          <a:lstStyle/>
          <a:p>
            <a:r>
              <a:rPr lang="en-NZ" sz="8800" dirty="0">
                <a:effectLst>
                  <a:outerShdw blurRad="38100" dist="38100" dir="2700000" algn="tl">
                    <a:srgbClr val="000000">
                      <a:alpha val="43137"/>
                    </a:srgbClr>
                  </a:outerShdw>
                </a:effectLst>
              </a:rPr>
              <a:t>Logic Apps &amp; Azure Functions</a:t>
            </a:r>
          </a:p>
        </p:txBody>
      </p:sp>
    </p:spTree>
    <p:extLst>
      <p:ext uri="{BB962C8B-B14F-4D97-AF65-F5344CB8AC3E}">
        <p14:creationId xmlns:p14="http://schemas.microsoft.com/office/powerpoint/2010/main" val="2077615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9636" y="769987"/>
            <a:ext cx="4353359" cy="1572651"/>
          </a:xfrm>
          <a:prstGeom prst="rect">
            <a:avLst/>
          </a:prstGeom>
        </p:spPr>
      </p:pic>
      <p:sp>
        <p:nvSpPr>
          <p:cNvPr id="2" name="Title 1"/>
          <p:cNvSpPr>
            <a:spLocks noGrp="1"/>
          </p:cNvSpPr>
          <p:nvPr>
            <p:ph type="title"/>
          </p:nvPr>
        </p:nvSpPr>
        <p:spPr/>
        <p:txBody>
          <a:bodyPr/>
          <a:lstStyle/>
          <a:p>
            <a:r>
              <a:rPr lang="en-NZ" dirty="0"/>
              <a:t>Hybrid and Enterprise Integration</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8196" y="4196119"/>
            <a:ext cx="3044987" cy="2169553"/>
          </a:xfrm>
          <a:prstGeom prst="rect">
            <a:avLst/>
          </a:prstGeom>
        </p:spPr>
      </p:pic>
      <p:sp>
        <p:nvSpPr>
          <p:cNvPr id="8" name="Content Placeholder 7"/>
          <p:cNvSpPr>
            <a:spLocks noGrp="1"/>
          </p:cNvSpPr>
          <p:nvPr>
            <p:ph idx="1"/>
          </p:nvPr>
        </p:nvSpPr>
        <p:spPr/>
        <p:txBody>
          <a:bodyPr>
            <a:normAutofit/>
          </a:bodyPr>
          <a:lstStyle/>
          <a:p>
            <a:r>
              <a:rPr lang="pt-BR" dirty="0"/>
              <a:t>Logic Apps Connection Gateway</a:t>
            </a:r>
          </a:p>
          <a:p>
            <a:pPr lvl="1"/>
            <a:r>
              <a:rPr lang="pt-BR" dirty="0"/>
              <a:t>Gateway service on-premises</a:t>
            </a:r>
          </a:p>
          <a:p>
            <a:pPr lvl="1"/>
            <a:r>
              <a:rPr lang="pt-BR" dirty="0"/>
              <a:t>Don’t require firewall changes</a:t>
            </a:r>
          </a:p>
          <a:p>
            <a:pPr lvl="1"/>
            <a:r>
              <a:rPr lang="pt-BR" dirty="0"/>
              <a:t>Selected Managed APIs</a:t>
            </a:r>
          </a:p>
          <a:p>
            <a:r>
              <a:rPr lang="pt-BR" dirty="0"/>
              <a:t>Enterprise Integration Pack</a:t>
            </a:r>
          </a:p>
          <a:p>
            <a:pPr lvl="1"/>
            <a:r>
              <a:rPr lang="pt-BR" dirty="0"/>
              <a:t>Enterprise Add On</a:t>
            </a:r>
          </a:p>
          <a:p>
            <a:pPr lvl="1"/>
            <a:r>
              <a:rPr lang="pt-BR" dirty="0"/>
              <a:t>Leverage BizTalk artefacts</a:t>
            </a:r>
          </a:p>
          <a:p>
            <a:pPr lvl="1"/>
            <a:r>
              <a:rPr lang="pt-BR" dirty="0"/>
              <a:t>XML as first class citizen</a:t>
            </a:r>
          </a:p>
          <a:p>
            <a:pPr lvl="1"/>
            <a:r>
              <a:rPr lang="pt-BR" dirty="0"/>
              <a:t>Support for Flat Files</a:t>
            </a:r>
          </a:p>
          <a:p>
            <a:pPr lvl="1"/>
            <a:r>
              <a:rPr lang="pt-BR" dirty="0"/>
              <a:t>Support for EDI (X12 and EDIFACT)</a:t>
            </a:r>
          </a:p>
        </p:txBody>
      </p:sp>
      <p:pic>
        <p:nvPicPr>
          <p:cNvPr id="9" name="Content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0771" y="1394068"/>
            <a:ext cx="4751087" cy="2964789"/>
          </a:xfrm>
          <a:prstGeom prst="rect">
            <a:avLst/>
          </a:prstGeom>
        </p:spPr>
      </p:pic>
    </p:spTree>
    <p:extLst>
      <p:ext uri="{BB962C8B-B14F-4D97-AF65-F5344CB8AC3E}">
        <p14:creationId xmlns:p14="http://schemas.microsoft.com/office/powerpoint/2010/main" val="186419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250"/>
                            </p:stCondLst>
                            <p:childTnLst>
                              <p:par>
                                <p:cTn id="13" presetID="22" presetClass="entr" presetSubtype="4" fill="hold" nodeType="afterEffect">
                                  <p:stCondLst>
                                    <p:cond delay="50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fade">
                                      <p:cBhvr>
                                        <p:cTn id="20" dur="500"/>
                                        <p:tgtEl>
                                          <p:spTgt spid="8">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animEffect transition="in" filter="fade">
                                      <p:cBhvr>
                                        <p:cTn id="23" dur="500"/>
                                        <p:tgtEl>
                                          <p:spTgt spid="8">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animEffect transition="in" filter="fade">
                                      <p:cBhvr>
                                        <p:cTn id="26" dur="500"/>
                                        <p:tgtEl>
                                          <p:spTgt spid="8">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Effect transition="in" filter="fade">
                                      <p:cBhvr>
                                        <p:cTn id="29" dur="500"/>
                                        <p:tgtEl>
                                          <p:spTgt spid="8">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animEffect transition="in" filter="fade">
                                      <p:cBhvr>
                                        <p:cTn id="34" dur="500"/>
                                        <p:tgtEl>
                                          <p:spTgt spid="8">
                                            <p:txEl>
                                              <p:pRg st="4" end="4"/>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500"/>
                                        <p:tgtEl>
                                          <p:spTgt spid="8">
                                            <p:txEl>
                                              <p:pRg st="5" end="5"/>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xEl>
                                              <p:pRg st="6" end="6"/>
                                            </p:txEl>
                                          </p:spTgt>
                                        </p:tgtEl>
                                        <p:attrNameLst>
                                          <p:attrName>style.visibility</p:attrName>
                                        </p:attrNameLst>
                                      </p:cBhvr>
                                      <p:to>
                                        <p:strVal val="visible"/>
                                      </p:to>
                                    </p:set>
                                    <p:animEffect transition="in" filter="fade">
                                      <p:cBhvr>
                                        <p:cTn id="40" dur="500"/>
                                        <p:tgtEl>
                                          <p:spTgt spid="8">
                                            <p:txEl>
                                              <p:pRg st="6" end="6"/>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xEl>
                                              <p:pRg st="7" end="7"/>
                                            </p:txEl>
                                          </p:spTgt>
                                        </p:tgtEl>
                                        <p:attrNameLst>
                                          <p:attrName>style.visibility</p:attrName>
                                        </p:attrNameLst>
                                      </p:cBhvr>
                                      <p:to>
                                        <p:strVal val="visible"/>
                                      </p:to>
                                    </p:set>
                                    <p:animEffect transition="in" filter="fade">
                                      <p:cBhvr>
                                        <p:cTn id="43" dur="500"/>
                                        <p:tgtEl>
                                          <p:spTgt spid="8">
                                            <p:txEl>
                                              <p:pRg st="7" end="7"/>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xEl>
                                              <p:pRg st="8" end="8"/>
                                            </p:txEl>
                                          </p:spTgt>
                                        </p:tgtEl>
                                        <p:attrNameLst>
                                          <p:attrName>style.visibility</p:attrName>
                                        </p:attrNameLst>
                                      </p:cBhvr>
                                      <p:to>
                                        <p:strVal val="visible"/>
                                      </p:to>
                                    </p:set>
                                    <p:animEffect transition="in" filter="fade">
                                      <p:cBhvr>
                                        <p:cTn id="46" dur="500"/>
                                        <p:tgtEl>
                                          <p:spTgt spid="8">
                                            <p:txEl>
                                              <p:pRg st="8" end="8"/>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txEl>
                                              <p:pRg st="9" end="9"/>
                                            </p:txEl>
                                          </p:spTgt>
                                        </p:tgtEl>
                                        <p:attrNameLst>
                                          <p:attrName>style.visibility</p:attrName>
                                        </p:attrNameLst>
                                      </p:cBhvr>
                                      <p:to>
                                        <p:strVal val="visible"/>
                                      </p:to>
                                    </p:set>
                                    <p:animEffect transition="in" filter="fade">
                                      <p:cBhvr>
                                        <p:cTn id="49"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effectLst>
                  <a:outerShdw blurRad="38100" dist="38100" dir="2700000" algn="tl">
                    <a:srgbClr val="000000">
                      <a:alpha val="43137"/>
                    </a:srgbClr>
                  </a:outerShdw>
                </a:effectLst>
              </a:rPr>
              <a:t>Azure Functions</a:t>
            </a:r>
          </a:p>
        </p:txBody>
      </p:sp>
    </p:spTree>
    <p:extLst>
      <p:ext uri="{BB962C8B-B14F-4D97-AF65-F5344CB8AC3E}">
        <p14:creationId xmlns:p14="http://schemas.microsoft.com/office/powerpoint/2010/main" val="4162430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5"/>
            <a:ext cx="10515600" cy="1325563"/>
          </a:xfrm>
        </p:spPr>
        <p:txBody>
          <a:bodyPr/>
          <a:lstStyle/>
          <a:p>
            <a:r>
              <a:rPr lang="en-NZ" dirty="0"/>
              <a:t>What are azure functions</a:t>
            </a:r>
          </a:p>
        </p:txBody>
      </p:sp>
      <p:sp>
        <p:nvSpPr>
          <p:cNvPr id="8" name="Content Placeholder 7"/>
          <p:cNvSpPr>
            <a:spLocks noGrp="1"/>
          </p:cNvSpPr>
          <p:nvPr>
            <p:ph idx="1"/>
          </p:nvPr>
        </p:nvSpPr>
        <p:spPr>
          <a:xfrm>
            <a:off x="838200" y="1825625"/>
            <a:ext cx="4913671" cy="4351338"/>
          </a:xfrm>
        </p:spPr>
        <p:txBody>
          <a:bodyPr/>
          <a:lstStyle/>
          <a:p>
            <a:r>
              <a:rPr lang="pt-BR" dirty="0"/>
              <a:t>On Demand Computing</a:t>
            </a:r>
          </a:p>
          <a:p>
            <a:r>
              <a:rPr lang="pt-BR" dirty="0"/>
              <a:t>Code + Events</a:t>
            </a:r>
          </a:p>
          <a:p>
            <a:r>
              <a:rPr lang="pt-BR" dirty="0"/>
              <a:t>Choice of Language</a:t>
            </a:r>
          </a:p>
          <a:p>
            <a:r>
              <a:rPr lang="pt-BR" dirty="0"/>
              <a:t>Choice of Triggers</a:t>
            </a:r>
          </a:p>
          <a:p>
            <a:r>
              <a:rPr lang="pt-BR" dirty="0"/>
              <a:t>Choice of Scaling</a:t>
            </a:r>
          </a:p>
          <a:p>
            <a:r>
              <a:rPr lang="pt-BR" dirty="0"/>
              <a:t>Serverless Paradigm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915570" y="1464736"/>
            <a:ext cx="5768198" cy="5393264"/>
          </a:xfrm>
          <a:prstGeom prst="rect">
            <a:avLst/>
          </a:prstGeom>
        </p:spPr>
      </p:pic>
      <p:sp>
        <p:nvSpPr>
          <p:cNvPr id="4" name="TextBox 3"/>
          <p:cNvSpPr txBox="1"/>
          <p:nvPr/>
        </p:nvSpPr>
        <p:spPr>
          <a:xfrm>
            <a:off x="7850221" y="4844374"/>
            <a:ext cx="632298" cy="2554545"/>
          </a:xfrm>
          <a:prstGeom prst="rect">
            <a:avLst/>
          </a:prstGeom>
          <a:noFill/>
        </p:spPr>
        <p:txBody>
          <a:bodyPr wrap="square" rtlCol="0">
            <a:spAutoFit/>
          </a:bodyPr>
          <a:lstStyle/>
          <a:p>
            <a:r>
              <a:rPr lang="pt-BR" sz="800" dirty="0"/>
              <a:t>1001 1001 10011001 1001 1001</a:t>
            </a:r>
            <a:endParaRPr lang="en-NZ" sz="800" dirty="0"/>
          </a:p>
          <a:p>
            <a:r>
              <a:rPr lang="pt-BR" sz="800" dirty="0"/>
              <a:t>1001 1001 1001</a:t>
            </a:r>
            <a:endParaRPr lang="en-NZ" sz="800" dirty="0"/>
          </a:p>
          <a:p>
            <a:r>
              <a:rPr lang="pt-BR" sz="800" dirty="0"/>
              <a:t>1001 1001 1001</a:t>
            </a:r>
            <a:endParaRPr lang="en-NZ" sz="800" dirty="0"/>
          </a:p>
          <a:p>
            <a:r>
              <a:rPr lang="pt-BR" sz="800" dirty="0"/>
              <a:t>1001 1001 1001</a:t>
            </a:r>
            <a:endParaRPr lang="en-NZ" sz="800" dirty="0"/>
          </a:p>
          <a:p>
            <a:r>
              <a:rPr lang="pt-BR" sz="800" dirty="0"/>
              <a:t>1001 1001 1001</a:t>
            </a:r>
            <a:endParaRPr lang="en-NZ" sz="800" dirty="0"/>
          </a:p>
          <a:p>
            <a:r>
              <a:rPr lang="pt-BR" sz="800" dirty="0"/>
              <a:t>1001 1001 1001</a:t>
            </a:r>
            <a:endParaRPr lang="en-NZ" sz="800" dirty="0"/>
          </a:p>
          <a:p>
            <a:r>
              <a:rPr lang="pt-BR" sz="800" dirty="0"/>
              <a:t>1001 1001 1001</a:t>
            </a:r>
            <a:endParaRPr lang="en-NZ" sz="800" dirty="0"/>
          </a:p>
          <a:p>
            <a:r>
              <a:rPr lang="pt-BR" sz="800" dirty="0"/>
              <a:t>1001 1001 1001</a:t>
            </a:r>
            <a:endParaRPr lang="en-NZ" sz="800" dirty="0"/>
          </a:p>
          <a:p>
            <a:r>
              <a:rPr lang="pt-BR" sz="800" dirty="0"/>
              <a:t>1001 1001 1001</a:t>
            </a:r>
            <a:endParaRPr lang="en-NZ" sz="800" dirty="0"/>
          </a:p>
          <a:p>
            <a:endParaRPr lang="en-NZ" sz="800" dirty="0"/>
          </a:p>
        </p:txBody>
      </p:sp>
      <p:sp>
        <p:nvSpPr>
          <p:cNvPr id="2" name="Rectangle 1"/>
          <p:cNvSpPr/>
          <p:nvPr/>
        </p:nvSpPr>
        <p:spPr>
          <a:xfrm>
            <a:off x="7713785" y="4775200"/>
            <a:ext cx="1023815" cy="26806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56008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22" presetClass="exit" presetSubtype="1" fill="hold" grpId="0" nodeType="withEffect">
                                  <p:stCondLst>
                                    <p:cond delay="250"/>
                                  </p:stCondLst>
                                  <p:childTnLst>
                                    <p:animEffect transition="out" filter="wipe(up)">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48000" y="2323468"/>
            <a:ext cx="9018954" cy="3988432"/>
          </a:xfrm>
          <a:prstGeom prst="rect">
            <a:avLst/>
          </a:prstGeom>
        </p:spPr>
      </p:pic>
      <p:sp>
        <p:nvSpPr>
          <p:cNvPr id="2" name="Title 1"/>
          <p:cNvSpPr>
            <a:spLocks noGrp="1"/>
          </p:cNvSpPr>
          <p:nvPr>
            <p:ph type="title"/>
          </p:nvPr>
        </p:nvSpPr>
        <p:spPr>
          <a:xfrm>
            <a:off x="838200" y="365125"/>
            <a:ext cx="10515600" cy="1325563"/>
          </a:xfrm>
        </p:spPr>
        <p:txBody>
          <a:bodyPr/>
          <a:lstStyle/>
          <a:p>
            <a:r>
              <a:rPr lang="pt-BR" dirty="0"/>
              <a:t>concepts</a:t>
            </a:r>
            <a:endParaRPr lang="en-NZ" dirty="0"/>
          </a:p>
        </p:txBody>
      </p:sp>
      <p:sp>
        <p:nvSpPr>
          <p:cNvPr id="3" name="Content Placeholder 2"/>
          <p:cNvSpPr>
            <a:spLocks noGrp="1"/>
          </p:cNvSpPr>
          <p:nvPr>
            <p:ph idx="1"/>
          </p:nvPr>
        </p:nvSpPr>
        <p:spPr/>
        <p:txBody>
          <a:bodyPr/>
          <a:lstStyle/>
          <a:p>
            <a:r>
              <a:rPr lang="pt-BR" dirty="0"/>
              <a:t>Function Apps</a:t>
            </a:r>
          </a:p>
          <a:p>
            <a:r>
              <a:rPr lang="pt-BR" dirty="0"/>
              <a:t>Functions</a:t>
            </a:r>
          </a:p>
          <a:p>
            <a:pPr lvl="1"/>
            <a:r>
              <a:rPr lang="pt-BR" dirty="0"/>
              <a:t>Triggers</a:t>
            </a:r>
          </a:p>
          <a:p>
            <a:pPr lvl="1"/>
            <a:r>
              <a:rPr lang="pt-BR" dirty="0"/>
              <a:t>Bindings</a:t>
            </a:r>
          </a:p>
          <a:p>
            <a:r>
              <a:rPr lang="pt-BR" dirty="0"/>
              <a:t>Proxies</a:t>
            </a:r>
            <a:endParaRPr lang="en-NZ" dirty="0"/>
          </a:p>
        </p:txBody>
      </p:sp>
      <p:sp>
        <p:nvSpPr>
          <p:cNvPr id="20" name="Rectangle 19"/>
          <p:cNvSpPr/>
          <p:nvPr/>
        </p:nvSpPr>
        <p:spPr>
          <a:xfrm>
            <a:off x="3048000" y="2297723"/>
            <a:ext cx="9018954" cy="43062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1" name="Rectangle 20"/>
          <p:cNvSpPr/>
          <p:nvPr/>
        </p:nvSpPr>
        <p:spPr>
          <a:xfrm>
            <a:off x="3115800" y="3403600"/>
            <a:ext cx="1581246" cy="13537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2" name="Rectangle 21"/>
          <p:cNvSpPr/>
          <p:nvPr/>
        </p:nvSpPr>
        <p:spPr>
          <a:xfrm>
            <a:off x="4764846" y="4194358"/>
            <a:ext cx="5496754" cy="21961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3" name="Rectangle 22"/>
          <p:cNvSpPr/>
          <p:nvPr/>
        </p:nvSpPr>
        <p:spPr>
          <a:xfrm>
            <a:off x="7371835" y="2766913"/>
            <a:ext cx="4512016" cy="9065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5" name="Rectangle 24"/>
          <p:cNvSpPr/>
          <p:nvPr/>
        </p:nvSpPr>
        <p:spPr>
          <a:xfrm>
            <a:off x="3115800" y="4757391"/>
            <a:ext cx="1581246" cy="4720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51843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500"/>
                                  </p:stCondLst>
                                  <p:childTnLst>
                                    <p:set>
                                      <p:cBhvr>
                                        <p:cTn id="11"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par>
                                <p:cTn id="16" presetID="1" presetClass="entr" presetSubtype="0" fill="hold" grpId="0" nodeType="withEffect">
                                  <p:stCondLst>
                                    <p:cond delay="250"/>
                                  </p:stCondLst>
                                  <p:childTnLst>
                                    <p:set>
                                      <p:cBhvr>
                                        <p:cTn id="17"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childTnLst>
                                </p:cTn>
                              </p:par>
                              <p:par>
                                <p:cTn id="22" presetID="1" presetClass="entr" presetSubtype="0" fill="hold" grpId="0" nodeType="withEffect">
                                  <p:stCondLst>
                                    <p:cond delay="250"/>
                                  </p:stCondLst>
                                  <p:childTnLst>
                                    <p:set>
                                      <p:cBhvr>
                                        <p:cTn id="23"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childTnLst>
                                </p:cTn>
                              </p:par>
                              <p:par>
                                <p:cTn id="28" presetID="1" presetClass="entr" presetSubtype="0" fill="hold" grpId="0" nodeType="withEffect">
                                  <p:stCondLst>
                                    <p:cond delay="250"/>
                                  </p:stCondLst>
                                  <p:childTnLst>
                                    <p:set>
                                      <p:cBhvr>
                                        <p:cTn id="29"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cTn>
                              </p:par>
                              <p:par>
                                <p:cTn id="34" presetID="1" presetClass="entr" presetSubtype="0" fill="hold" grpId="0" nodeType="withEffect">
                                  <p:stCondLst>
                                    <p:cond delay="250"/>
                                  </p:stCondLst>
                                  <p:childTnLst>
                                    <p:set>
                                      <p:cBhvr>
                                        <p:cTn id="35"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0" grpId="0" animBg="1"/>
      <p:bldP spid="21" grpId="0" animBg="1"/>
      <p:bldP spid="22" grpId="0" animBg="1"/>
      <p:bldP spid="23" grpId="0" animBg="1"/>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Choice of language</a:t>
            </a:r>
            <a:endParaRPr lang="en-NZ" dirty="0"/>
          </a:p>
        </p:txBody>
      </p:sp>
      <p:sp>
        <p:nvSpPr>
          <p:cNvPr id="4" name="Content Placeholder 3"/>
          <p:cNvSpPr>
            <a:spLocks noGrp="1"/>
          </p:cNvSpPr>
          <p:nvPr>
            <p:ph idx="1"/>
          </p:nvPr>
        </p:nvSpPr>
        <p:spPr/>
        <p:txBody>
          <a:bodyPr>
            <a:normAutofit/>
          </a:bodyPr>
          <a:lstStyle/>
          <a:p>
            <a:r>
              <a:rPr lang="pt-BR" dirty="0"/>
              <a:t>Programming Languages</a:t>
            </a:r>
          </a:p>
          <a:p>
            <a:pPr lvl="1"/>
            <a:r>
              <a:rPr lang="pt-BR" dirty="0"/>
              <a:t>Javascript</a:t>
            </a:r>
          </a:p>
          <a:p>
            <a:pPr lvl="1"/>
            <a:r>
              <a:rPr lang="pt-BR" dirty="0"/>
              <a:t>C#</a:t>
            </a:r>
          </a:p>
          <a:p>
            <a:pPr lvl="1"/>
            <a:r>
              <a:rPr lang="pt-BR" dirty="0"/>
              <a:t>F#</a:t>
            </a:r>
          </a:p>
          <a:p>
            <a:r>
              <a:rPr lang="pt-BR" dirty="0"/>
              <a:t>Scripting Languages</a:t>
            </a:r>
          </a:p>
          <a:p>
            <a:pPr lvl="1"/>
            <a:r>
              <a:rPr lang="en-NZ" dirty="0"/>
              <a:t>Python</a:t>
            </a:r>
          </a:p>
          <a:p>
            <a:pPr lvl="1"/>
            <a:r>
              <a:rPr lang="en-NZ" dirty="0"/>
              <a:t>PHP</a:t>
            </a:r>
          </a:p>
          <a:p>
            <a:pPr lvl="1"/>
            <a:r>
              <a:rPr lang="en-NZ" dirty="0"/>
              <a:t> Bash</a:t>
            </a:r>
          </a:p>
          <a:p>
            <a:pPr lvl="1"/>
            <a:r>
              <a:rPr lang="en-NZ" dirty="0"/>
              <a:t> Batch</a:t>
            </a:r>
          </a:p>
          <a:p>
            <a:pPr lvl="1"/>
            <a:r>
              <a:rPr lang="en-NZ" dirty="0"/>
              <a:t>PowerShell</a:t>
            </a:r>
          </a:p>
          <a:p>
            <a:pPr lvl="1"/>
            <a:endParaRPr lang="en-NZ" dirty="0"/>
          </a:p>
        </p:txBody>
      </p:sp>
      <p:pic>
        <p:nvPicPr>
          <p:cNvPr id="7" name="Picture 6"/>
          <p:cNvPicPr>
            <a:picLocks noChangeAspect="1"/>
          </p:cNvPicPr>
          <p:nvPr/>
        </p:nvPicPr>
        <p:blipFill>
          <a:blip r:embed="rId2"/>
          <a:stretch>
            <a:fillRect/>
          </a:stretch>
        </p:blipFill>
        <p:spPr>
          <a:xfrm>
            <a:off x="6955633" y="0"/>
            <a:ext cx="5673758" cy="6858000"/>
          </a:xfrm>
          <a:prstGeom prst="rect">
            <a:avLst/>
          </a:prstGeom>
        </p:spPr>
      </p:pic>
    </p:spTree>
    <p:extLst>
      <p:ext uri="{BB962C8B-B14F-4D97-AF65-F5344CB8AC3E}">
        <p14:creationId xmlns:p14="http://schemas.microsoft.com/office/powerpoint/2010/main" val="50986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Choice of triggers</a:t>
            </a:r>
            <a:endParaRPr lang="en-NZ" dirty="0"/>
          </a:p>
        </p:txBody>
      </p:sp>
      <p:pic>
        <p:nvPicPr>
          <p:cNvPr id="4" name="Content Placeholder 3"/>
          <p:cNvPicPr>
            <a:picLocks noGrp="1" noChangeAspect="1"/>
          </p:cNvPicPr>
          <p:nvPr>
            <p:ph idx="1"/>
          </p:nvPr>
        </p:nvPicPr>
        <p:blipFill>
          <a:blip r:embed="rId2"/>
          <a:stretch>
            <a:fillRect/>
          </a:stretch>
        </p:blipFill>
        <p:spPr>
          <a:xfrm>
            <a:off x="143380" y="1765238"/>
            <a:ext cx="11905239" cy="3983809"/>
          </a:xfrm>
          <a:prstGeom prst="rect">
            <a:avLst/>
          </a:prstGeom>
        </p:spPr>
      </p:pic>
    </p:spTree>
    <p:extLst>
      <p:ext uri="{BB962C8B-B14F-4D97-AF65-F5344CB8AC3E}">
        <p14:creationId xmlns:p14="http://schemas.microsoft.com/office/powerpoint/2010/main" val="33766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187831" cy="1325563"/>
          </a:xfrm>
        </p:spPr>
        <p:txBody>
          <a:bodyPr/>
          <a:lstStyle/>
          <a:p>
            <a:r>
              <a:rPr lang="pt-BR" dirty="0"/>
              <a:t>pricing</a:t>
            </a:r>
            <a:endParaRPr lang="en-NZ" dirty="0"/>
          </a:p>
        </p:txBody>
      </p:sp>
      <p:sp>
        <p:nvSpPr>
          <p:cNvPr id="3" name="Content Placeholder 2"/>
          <p:cNvSpPr>
            <a:spLocks noGrp="1"/>
          </p:cNvSpPr>
          <p:nvPr>
            <p:ph idx="1"/>
          </p:nvPr>
        </p:nvSpPr>
        <p:spPr>
          <a:xfrm>
            <a:off x="838200" y="1825625"/>
            <a:ext cx="5621295" cy="4351338"/>
          </a:xfrm>
        </p:spPr>
        <p:txBody>
          <a:bodyPr/>
          <a:lstStyle/>
          <a:p>
            <a:r>
              <a:rPr lang="pt-BR" dirty="0"/>
              <a:t>App Services x Consumption Plan</a:t>
            </a:r>
          </a:p>
          <a:p>
            <a:r>
              <a:rPr lang="pt-BR" dirty="0"/>
              <a:t>How Consumption Works</a:t>
            </a:r>
          </a:p>
          <a:p>
            <a:pPr lvl="1"/>
            <a:r>
              <a:rPr lang="pt-BR" dirty="0"/>
              <a:t>Resource Consumption</a:t>
            </a:r>
          </a:p>
          <a:p>
            <a:pPr lvl="1"/>
            <a:r>
              <a:rPr lang="pt-BR" dirty="0"/>
              <a:t>Execution time</a:t>
            </a:r>
          </a:p>
          <a:p>
            <a:pPr lvl="1"/>
            <a:r>
              <a:rPr lang="pt-BR" dirty="0"/>
              <a:t>Free allowance</a:t>
            </a:r>
          </a:p>
          <a:p>
            <a:r>
              <a:rPr lang="pt-BR" dirty="0"/>
              <a:t>Scaling Consideration</a:t>
            </a:r>
          </a:p>
          <a:p>
            <a:endParaRPr lang="en-NZ" dirty="0"/>
          </a:p>
        </p:txBody>
      </p:sp>
      <p:grpSp>
        <p:nvGrpSpPr>
          <p:cNvPr id="12" name="Group 11"/>
          <p:cNvGrpSpPr/>
          <p:nvPr/>
        </p:nvGrpSpPr>
        <p:grpSpPr>
          <a:xfrm>
            <a:off x="5826193" y="803876"/>
            <a:ext cx="6594651" cy="5373087"/>
            <a:chOff x="5826193" y="803876"/>
            <a:chExt cx="6594651" cy="5373087"/>
          </a:xfrm>
        </p:grpSpPr>
        <p:grpSp>
          <p:nvGrpSpPr>
            <p:cNvPr id="10" name="Group 9"/>
            <p:cNvGrpSpPr/>
            <p:nvPr/>
          </p:nvGrpSpPr>
          <p:grpSpPr>
            <a:xfrm>
              <a:off x="8926322" y="2909586"/>
              <a:ext cx="3494522" cy="3267377"/>
              <a:chOff x="8605891" y="2871466"/>
              <a:chExt cx="3494522" cy="3267377"/>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8605891" y="2871466"/>
                <a:ext cx="3494522" cy="3267377"/>
              </a:xfrm>
              <a:prstGeom prst="rect">
                <a:avLst/>
              </a:prstGeom>
            </p:spPr>
          </p:pic>
          <p:sp>
            <p:nvSpPr>
              <p:cNvPr id="7" name="TextBox 6"/>
              <p:cNvSpPr txBox="1"/>
              <p:nvPr/>
            </p:nvSpPr>
            <p:spPr>
              <a:xfrm>
                <a:off x="9112552" y="4846181"/>
                <a:ext cx="521034" cy="1292662"/>
              </a:xfrm>
              <a:prstGeom prst="rect">
                <a:avLst/>
              </a:prstGeom>
              <a:noFill/>
            </p:spPr>
            <p:txBody>
              <a:bodyPr wrap="square" rtlCol="0">
                <a:spAutoFit/>
              </a:bodyPr>
              <a:lstStyle/>
              <a:p>
                <a:r>
                  <a:rPr lang="pt-BR" sz="600" dirty="0"/>
                  <a:t>1001 1001 10011001 1001 1001</a:t>
                </a:r>
                <a:endParaRPr lang="en-NZ" sz="600" dirty="0"/>
              </a:p>
              <a:p>
                <a:r>
                  <a:rPr lang="pt-BR" sz="600" dirty="0"/>
                  <a:t>1001 1001 1001</a:t>
                </a:r>
                <a:endParaRPr lang="en-NZ" sz="600" dirty="0"/>
              </a:p>
              <a:p>
                <a:r>
                  <a:rPr lang="pt-BR" sz="600" dirty="0"/>
                  <a:t>1001 1001 1001</a:t>
                </a:r>
                <a:endParaRPr lang="en-NZ" sz="600" dirty="0"/>
              </a:p>
              <a:p>
                <a:r>
                  <a:rPr lang="pt-BR" sz="600" dirty="0"/>
                  <a:t>1001 1001 1001</a:t>
                </a:r>
                <a:endParaRPr lang="en-NZ" sz="600" dirty="0"/>
              </a:p>
              <a:p>
                <a:r>
                  <a:rPr lang="pt-BR" sz="600" dirty="0"/>
                  <a:t>1001 1001 1001 1001 1001 1001 1001 1001</a:t>
                </a:r>
                <a:endParaRPr lang="en-NZ" sz="600" dirty="0"/>
              </a:p>
            </p:txBody>
          </p:sp>
        </p:grpSp>
        <p:grpSp>
          <p:nvGrpSpPr>
            <p:cNvPr id="4" name="Group 3"/>
            <p:cNvGrpSpPr/>
            <p:nvPr/>
          </p:nvGrpSpPr>
          <p:grpSpPr>
            <a:xfrm>
              <a:off x="5826193" y="803876"/>
              <a:ext cx="2927459" cy="3343618"/>
              <a:chOff x="5248992" y="2795225"/>
              <a:chExt cx="2927459" cy="3343618"/>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8992" y="2795225"/>
                <a:ext cx="2927459" cy="3343618"/>
              </a:xfrm>
              <a:prstGeom prst="rect">
                <a:avLst/>
              </a:prstGeom>
            </p:spPr>
          </p:pic>
          <p:sp>
            <p:nvSpPr>
              <p:cNvPr id="9" name="TextBox 8"/>
              <p:cNvSpPr txBox="1"/>
              <p:nvPr/>
            </p:nvSpPr>
            <p:spPr>
              <a:xfrm>
                <a:off x="6095999" y="2871466"/>
                <a:ext cx="1304925" cy="1477328"/>
              </a:xfrm>
              <a:prstGeom prst="rect">
                <a:avLst/>
              </a:prstGeom>
              <a:noFill/>
            </p:spPr>
            <p:txBody>
              <a:bodyPr wrap="square" rtlCol="0">
                <a:spAutoFit/>
              </a:bodyPr>
              <a:lstStyle/>
              <a:p>
                <a:r>
                  <a:rPr lang="pt-BR" sz="600" dirty="0"/>
                  <a:t>1001 1001 10011001 1001 1001 1001 100100 1001 1001 1001 1001 1 1001 1000 10101 1001 1001 1001 </a:t>
                </a:r>
                <a:endParaRPr lang="en-NZ" sz="600" dirty="0"/>
              </a:p>
              <a:p>
                <a:r>
                  <a:rPr lang="pt-BR" sz="600" dirty="0"/>
                  <a:t>1001 1001 1001 100101 1001 1001 </a:t>
                </a:r>
                <a:endParaRPr lang="en-NZ" sz="600" dirty="0"/>
              </a:p>
              <a:p>
                <a:r>
                  <a:rPr lang="pt-BR" sz="600" dirty="0"/>
                  <a:t>1001 1001 1001 110011 1001 1001 </a:t>
                </a:r>
                <a:endParaRPr lang="en-NZ" sz="600" dirty="0"/>
              </a:p>
              <a:p>
                <a:r>
                  <a:rPr lang="pt-BR" sz="600" dirty="0"/>
                  <a:t>1001 1001 1001 010101 1001 1001 </a:t>
                </a:r>
                <a:endParaRPr lang="en-NZ" sz="600" dirty="0"/>
              </a:p>
              <a:p>
                <a:pPr algn="ctr"/>
                <a:r>
                  <a:rPr lang="pt-BR" sz="600" dirty="0"/>
                  <a:t>1001 1001 1001 1001  1 1001 1001 1001 1001 1001 1001  1001 1001  1001 1001  1001 1001  1001 1001  1001 1001  1001 1001  1001 1001  1001 1001  1001 1001  1001 1001  1001 1001  1001 1001  1001 1001  1001 1001  1001 1001  1001 1001  1001 1001  1001 1001  1001 1001  1001 1001  1001 1001  1001 1001 </a:t>
                </a:r>
                <a:endParaRPr lang="en-NZ" sz="600" dirty="0"/>
              </a:p>
            </p:txBody>
          </p:sp>
        </p:grpSp>
        <p:sp>
          <p:nvSpPr>
            <p:cNvPr id="11" name="Rectangle 10"/>
            <p:cNvSpPr/>
            <p:nvPr/>
          </p:nvSpPr>
          <p:spPr>
            <a:xfrm>
              <a:off x="8535160" y="2909586"/>
              <a:ext cx="752014" cy="1569660"/>
            </a:xfrm>
            <a:prstGeom prst="rect">
              <a:avLst/>
            </a:prstGeom>
            <a:noFill/>
          </p:spPr>
          <p:txBody>
            <a:bodyPr wrap="square" lIns="91440" tIns="45720" rIns="91440" bIns="45720">
              <a:spAutoFit/>
            </a:bodyPr>
            <a:lstStyle/>
            <a:p>
              <a:pPr algn="ctr"/>
              <a:r>
                <a:rPr lang="en-US" sz="9600" b="1" spc="50" dirty="0">
                  <a:ln w="0">
                    <a:solidFill>
                      <a:schemeClr val="tx1"/>
                    </a:solidFill>
                  </a:ln>
                  <a:solidFill>
                    <a:schemeClr val="accent1"/>
                  </a:solidFill>
                  <a:effectLst>
                    <a:outerShdw blurRad="50800" dist="38100" dir="18900000" algn="bl" rotWithShape="0">
                      <a:prstClr val="black">
                        <a:alpha val="40000"/>
                      </a:prstClr>
                    </a:outerShdw>
                  </a:effectLst>
                </a:rPr>
                <a:t>X</a:t>
              </a:r>
            </a:p>
          </p:txBody>
        </p:sp>
      </p:grpSp>
    </p:spTree>
    <p:extLst>
      <p:ext uri="{BB962C8B-B14F-4D97-AF65-F5344CB8AC3E}">
        <p14:creationId xmlns:p14="http://schemas.microsoft.com/office/powerpoint/2010/main" val="382629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nodeType="withEffect">
                                  <p:stCondLst>
                                    <p:cond delay="25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Labs walkthrough</a:t>
            </a:r>
            <a:endParaRPr lang="en-NZ" dirty="0"/>
          </a:p>
        </p:txBody>
      </p:sp>
      <p:sp>
        <p:nvSpPr>
          <p:cNvPr id="3" name="Text Placeholder 2"/>
          <p:cNvSpPr>
            <a:spLocks noGrp="1"/>
          </p:cNvSpPr>
          <p:nvPr>
            <p:ph type="body" idx="1"/>
          </p:nvPr>
        </p:nvSpPr>
        <p:spPr/>
        <p:txBody>
          <a:bodyPr/>
          <a:lstStyle/>
          <a:p>
            <a:endParaRPr lang="en-NZ"/>
          </a:p>
        </p:txBody>
      </p:sp>
    </p:spTree>
    <p:extLst>
      <p:ext uri="{BB962C8B-B14F-4D97-AF65-F5344CB8AC3E}">
        <p14:creationId xmlns:p14="http://schemas.microsoft.com/office/powerpoint/2010/main" val="2477016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Overview</a:t>
            </a:r>
            <a:endParaRPr lang="en-NZ" dirty="0"/>
          </a:p>
        </p:txBody>
      </p:sp>
      <p:sp>
        <p:nvSpPr>
          <p:cNvPr id="6" name="Rectangle 4"/>
          <p:cNvSpPr>
            <a:spLocks noChangeArrowheads="1"/>
          </p:cNvSpPr>
          <p:nvPr/>
        </p:nvSpPr>
        <p:spPr bwMode="auto">
          <a:xfrm>
            <a:off x="1122744" y="621908"/>
            <a:ext cx="19424456" cy="5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a:p>
        </p:txBody>
      </p:sp>
      <p:graphicFrame>
        <p:nvGraphicFramePr>
          <p:cNvPr id="7" name="Object 6"/>
          <p:cNvGraphicFramePr>
            <a:graphicFrameLocks noChangeAspect="1"/>
          </p:cNvGraphicFramePr>
          <p:nvPr>
            <p:extLst/>
          </p:nvPr>
        </p:nvGraphicFramePr>
        <p:xfrm>
          <a:off x="686336" y="600158"/>
          <a:ext cx="10938077" cy="6257842"/>
        </p:xfrm>
        <a:graphic>
          <a:graphicData uri="http://schemas.openxmlformats.org/presentationml/2006/ole">
            <mc:AlternateContent xmlns:mc="http://schemas.openxmlformats.org/markup-compatibility/2006">
              <mc:Choice xmlns:v="urn:schemas-microsoft-com:vml" Requires="v">
                <p:oleObj spid="_x0000_s1026" r:id="rId4" imgW="7378100" imgH="4228915" progId="Visio.Drawing.15">
                  <p:embed/>
                </p:oleObj>
              </mc:Choice>
              <mc:Fallback>
                <p:oleObj r:id="rId4" imgW="7378100" imgH="4228915" progId="Visio.Drawing.15">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336" y="600158"/>
                        <a:ext cx="10938077" cy="6257842"/>
                      </a:xfrm>
                      <a:prstGeom prst="rect">
                        <a:avLst/>
                      </a:prstGeom>
                      <a:noFill/>
                    </p:spPr>
                  </p:pic>
                </p:oleObj>
              </mc:Fallback>
            </mc:AlternateContent>
          </a:graphicData>
        </a:graphic>
      </p:graphicFrame>
    </p:spTree>
    <p:extLst>
      <p:ext uri="{BB962C8B-B14F-4D97-AF65-F5344CB8AC3E}">
        <p14:creationId xmlns:p14="http://schemas.microsoft.com/office/powerpoint/2010/main" val="3983697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8128000"/>
          </a:xfrm>
        </p:spPr>
      </p:pic>
      <p:sp>
        <p:nvSpPr>
          <p:cNvPr id="2" name="Title 1"/>
          <p:cNvSpPr>
            <a:spLocks noGrp="1"/>
          </p:cNvSpPr>
          <p:nvPr>
            <p:ph type="title"/>
          </p:nvPr>
        </p:nvSpPr>
        <p:spPr/>
        <p:txBody>
          <a:bodyPr/>
          <a:lstStyle/>
          <a:p>
            <a:r>
              <a:rPr lang="en-NZ" dirty="0">
                <a:solidFill>
                  <a:schemeClr val="bg1"/>
                </a:solidFill>
                <a:effectLst>
                  <a:outerShdw blurRad="38100" dist="38100" dir="2700000" algn="tl">
                    <a:srgbClr val="000000">
                      <a:alpha val="43137"/>
                    </a:srgbClr>
                  </a:outerShdw>
                </a:effectLst>
              </a:rPr>
              <a:t>Hands On time</a:t>
            </a:r>
          </a:p>
        </p:txBody>
      </p:sp>
    </p:spTree>
    <p:extLst>
      <p:ext uri="{BB962C8B-B14F-4D97-AF65-F5344CB8AC3E}">
        <p14:creationId xmlns:p14="http://schemas.microsoft.com/office/powerpoint/2010/main" val="307731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Presenter</a:t>
            </a:r>
            <a:endParaRPr lang="en-NZ" dirty="0"/>
          </a:p>
        </p:txBody>
      </p:sp>
      <p:sp>
        <p:nvSpPr>
          <p:cNvPr id="4" name="Content Placeholder 3"/>
          <p:cNvSpPr>
            <a:spLocks noGrp="1"/>
          </p:cNvSpPr>
          <p:nvPr>
            <p:ph sz="half" idx="2"/>
          </p:nvPr>
        </p:nvSpPr>
        <p:spPr>
          <a:xfrm>
            <a:off x="5860111" y="1825625"/>
            <a:ext cx="5971429" cy="2157978"/>
          </a:xfrm>
        </p:spPr>
        <p:txBody>
          <a:bodyPr>
            <a:normAutofit/>
          </a:bodyPr>
          <a:lstStyle/>
          <a:p>
            <a:pPr marL="0" indent="0">
              <a:buNone/>
            </a:pPr>
            <a:r>
              <a:rPr lang="en-NZ" sz="3600" dirty="0"/>
              <a:t>Wagner Silveira</a:t>
            </a:r>
          </a:p>
          <a:p>
            <a:pPr marL="0" indent="0">
              <a:buNone/>
            </a:pPr>
            <a:r>
              <a:rPr lang="en-NZ" sz="3600" dirty="0"/>
              <a:t>Principal Integration Architect</a:t>
            </a:r>
          </a:p>
          <a:p>
            <a:pPr marL="0" indent="0">
              <a:buNone/>
            </a:pPr>
            <a:r>
              <a:rPr lang="en-NZ" sz="3600" dirty="0"/>
              <a:t>        @</a:t>
            </a:r>
            <a:r>
              <a:rPr lang="en-NZ" sz="3600" dirty="0" err="1"/>
              <a:t>wsilveiranz</a:t>
            </a:r>
            <a:endParaRPr lang="en-NZ" sz="3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7904" y="1939066"/>
            <a:ext cx="993507" cy="30402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7777" y="1825625"/>
            <a:ext cx="1632738" cy="591572"/>
          </a:xfrm>
          <a:prstGeom prst="rect">
            <a:avLst/>
          </a:prstGeom>
        </p:spPr>
      </p:pic>
      <p:pic>
        <p:nvPicPr>
          <p:cNvPr id="11" name="Picture 10"/>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949975" y="2930689"/>
            <a:ext cx="876872" cy="876872"/>
          </a:xfrm>
          <a:prstGeom prst="rect">
            <a:avLst/>
          </a:prstGeom>
        </p:spPr>
      </p:pic>
      <p:pic>
        <p:nvPicPr>
          <p:cNvPr id="14" name="Picture 1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647461" y="3080097"/>
            <a:ext cx="1803054" cy="727464"/>
          </a:xfrm>
          <a:prstGeom prst="rect">
            <a:avLst/>
          </a:prstGeom>
        </p:spPr>
      </p:pic>
      <p:pic>
        <p:nvPicPr>
          <p:cNvPr id="17" name="Content Placeholder 16"/>
          <p:cNvPicPr>
            <a:picLocks noGrp="1" noChangeAspect="1"/>
          </p:cNvPicPr>
          <p:nvPr>
            <p:ph sz="half" idx="1"/>
          </p:nvPr>
        </p:nvPicPr>
        <p:blipFill>
          <a:blip r:embed="rId6">
            <a:extLst>
              <a:ext uri="{28A0092B-C50C-407E-A947-70E740481C1C}">
                <a14:useLocalDpi xmlns:a14="http://schemas.microsoft.com/office/drawing/2010/main" val="0"/>
              </a:ext>
            </a:extLst>
          </a:blip>
          <a:stretch>
            <a:fillRect/>
          </a:stretch>
        </p:blipFill>
        <p:spPr>
          <a:xfrm>
            <a:off x="904098" y="1825625"/>
            <a:ext cx="4351338" cy="4351338"/>
          </a:xfrm>
        </p:spPr>
      </p:pic>
    </p:spTree>
    <p:extLst>
      <p:ext uri="{BB962C8B-B14F-4D97-AF65-F5344CB8AC3E}">
        <p14:creationId xmlns:p14="http://schemas.microsoft.com/office/powerpoint/2010/main" val="49695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304997" y="5573899"/>
            <a:ext cx="5628222" cy="943882"/>
            <a:chOff x="6175157" y="5573899"/>
            <a:chExt cx="5628222" cy="943882"/>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8264" y="5573899"/>
              <a:ext cx="2605115" cy="943882"/>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b="1380"/>
            <a:stretch/>
          </p:blipFill>
          <p:spPr bwMode="invGray">
            <a:xfrm>
              <a:off x="6175157" y="5770363"/>
              <a:ext cx="2605115" cy="550955"/>
            </a:xfrm>
            <a:prstGeom prst="rect">
              <a:avLst/>
            </a:prstGeom>
          </p:spPr>
        </p:pic>
      </p:grpSp>
      <p:sp>
        <p:nvSpPr>
          <p:cNvPr id="9" name="Title 8"/>
          <p:cNvSpPr>
            <a:spLocks noGrp="1"/>
          </p:cNvSpPr>
          <p:nvPr>
            <p:ph type="title"/>
          </p:nvPr>
        </p:nvSpPr>
        <p:spPr/>
        <p:txBody>
          <a:bodyPr/>
          <a:lstStyle/>
          <a:p>
            <a:r>
              <a:rPr lang="en-NZ" b="1" dirty="0">
                <a:effectLst>
                  <a:outerShdw blurRad="38100" dist="38100" dir="2700000" algn="tl">
                    <a:srgbClr val="000000">
                      <a:alpha val="43137"/>
                    </a:srgbClr>
                  </a:outerShdw>
                </a:effectLst>
              </a:rPr>
              <a:t>Reference</a:t>
            </a:r>
            <a:r>
              <a:rPr lang="en-NZ" dirty="0"/>
              <a:t> material</a:t>
            </a:r>
          </a:p>
        </p:txBody>
      </p:sp>
      <p:sp>
        <p:nvSpPr>
          <p:cNvPr id="6" name="Content Placeholder 5"/>
          <p:cNvSpPr>
            <a:spLocks noGrp="1"/>
          </p:cNvSpPr>
          <p:nvPr>
            <p:ph sz="half" idx="1"/>
          </p:nvPr>
        </p:nvSpPr>
        <p:spPr>
          <a:xfrm>
            <a:off x="838200" y="1471961"/>
            <a:ext cx="5181600" cy="4138374"/>
          </a:xfrm>
        </p:spPr>
        <p:txBody>
          <a:bodyPr>
            <a:normAutofit fontScale="77500" lnSpcReduction="20000"/>
          </a:bodyPr>
          <a:lstStyle/>
          <a:p>
            <a:pPr marL="0" indent="0">
              <a:buNone/>
            </a:pPr>
            <a:r>
              <a:rPr lang="en-NZ" dirty="0"/>
              <a:t>Logic Apps official page</a:t>
            </a:r>
          </a:p>
          <a:p>
            <a:pPr marL="0" indent="0">
              <a:buNone/>
            </a:pPr>
            <a:r>
              <a:rPr lang="en-NZ" dirty="0">
                <a:hlinkClick r:id="rId5"/>
              </a:rPr>
              <a:t>https://azure.microsoft.com/en-us/services/logic-apps/</a:t>
            </a:r>
            <a:r>
              <a:rPr lang="en-NZ" dirty="0"/>
              <a:t> </a:t>
            </a:r>
          </a:p>
          <a:p>
            <a:pPr marL="0" indent="0">
              <a:buNone/>
            </a:pPr>
            <a:endParaRPr lang="en-NZ" dirty="0"/>
          </a:p>
          <a:p>
            <a:pPr marL="0" indent="0">
              <a:buNone/>
            </a:pPr>
            <a:r>
              <a:rPr lang="en-NZ" dirty="0"/>
              <a:t>Introduction to Logic Apps</a:t>
            </a:r>
          </a:p>
          <a:p>
            <a:pPr marL="0" indent="0">
              <a:buNone/>
            </a:pPr>
            <a:r>
              <a:rPr lang="en-NZ" dirty="0">
                <a:hlinkClick r:id="rId6"/>
              </a:rPr>
              <a:t>https://www.theta.co.nz/news-blogs/tech-blog/introduction-to-logic-apps</a:t>
            </a:r>
            <a:r>
              <a:rPr lang="en-NZ" dirty="0"/>
              <a:t> </a:t>
            </a:r>
          </a:p>
          <a:p>
            <a:pPr marL="0" indent="0">
              <a:buNone/>
            </a:pPr>
            <a:endParaRPr lang="en-NZ" dirty="0"/>
          </a:p>
          <a:p>
            <a:pPr marL="0" indent="0">
              <a:buNone/>
            </a:pPr>
            <a:r>
              <a:rPr lang="en-NZ" dirty="0"/>
              <a:t>Logic Apps on Microsoft Docs</a:t>
            </a:r>
          </a:p>
          <a:p>
            <a:pPr marL="0" indent="0">
              <a:buNone/>
            </a:pPr>
            <a:r>
              <a:rPr lang="en-NZ" dirty="0">
                <a:hlinkClick r:id="rId7"/>
              </a:rPr>
              <a:t>https://docs.microsoft.com/en-nz/azure/logic-apps/</a:t>
            </a:r>
            <a:r>
              <a:rPr lang="en-NZ" dirty="0"/>
              <a:t> </a:t>
            </a:r>
          </a:p>
          <a:p>
            <a:pPr marL="0" indent="0">
              <a:buNone/>
            </a:pPr>
            <a:endParaRPr lang="en-NZ" dirty="0"/>
          </a:p>
        </p:txBody>
      </p:sp>
      <p:sp>
        <p:nvSpPr>
          <p:cNvPr id="7" name="Content Placeholder 6"/>
          <p:cNvSpPr>
            <a:spLocks noGrp="1"/>
          </p:cNvSpPr>
          <p:nvPr>
            <p:ph sz="half" idx="2"/>
          </p:nvPr>
        </p:nvSpPr>
        <p:spPr>
          <a:xfrm>
            <a:off x="6172200" y="1471961"/>
            <a:ext cx="5181600" cy="4138374"/>
          </a:xfrm>
        </p:spPr>
        <p:txBody>
          <a:bodyPr>
            <a:normAutofit fontScale="77500" lnSpcReduction="20000"/>
          </a:bodyPr>
          <a:lstStyle/>
          <a:p>
            <a:pPr marL="0" indent="0">
              <a:buNone/>
            </a:pPr>
            <a:r>
              <a:rPr lang="en-NZ" dirty="0"/>
              <a:t>Functions official page</a:t>
            </a:r>
          </a:p>
          <a:p>
            <a:pPr marL="0" indent="0">
              <a:buNone/>
            </a:pPr>
            <a:r>
              <a:rPr lang="en-NZ" dirty="0">
                <a:hlinkClick r:id="rId8"/>
              </a:rPr>
              <a:t>https://azure.microsoft.com/en-us/services/functions/</a:t>
            </a:r>
            <a:endParaRPr lang="en-NZ" dirty="0"/>
          </a:p>
          <a:p>
            <a:pPr marL="0" indent="0">
              <a:buNone/>
            </a:pPr>
            <a:endParaRPr lang="en-NZ" dirty="0"/>
          </a:p>
          <a:p>
            <a:pPr marL="0" indent="0">
              <a:buNone/>
            </a:pPr>
            <a:r>
              <a:rPr lang="en-NZ" i="1" dirty="0"/>
              <a:t>Azure - </a:t>
            </a:r>
            <a:r>
              <a:rPr lang="en-NZ" i="1" dirty="0" err="1"/>
              <a:t>Serverless</a:t>
            </a:r>
            <a:r>
              <a:rPr lang="en-NZ" i="1" dirty="0"/>
              <a:t> Architecture with Azure Functions</a:t>
            </a:r>
          </a:p>
          <a:p>
            <a:pPr marL="0" indent="0">
              <a:buNone/>
            </a:pPr>
            <a:r>
              <a:rPr lang="en-NZ" dirty="0">
                <a:hlinkClick r:id="rId9"/>
              </a:rPr>
              <a:t>https://msdn.microsoft.com/en-us/magazine/mt793269.aspx</a:t>
            </a:r>
            <a:endParaRPr lang="en-NZ" dirty="0"/>
          </a:p>
          <a:p>
            <a:pPr marL="0" indent="0">
              <a:buNone/>
            </a:pPr>
            <a:endParaRPr lang="en-NZ" dirty="0"/>
          </a:p>
          <a:p>
            <a:pPr marL="0" indent="0">
              <a:buNone/>
            </a:pPr>
            <a:r>
              <a:rPr lang="en-NZ" dirty="0"/>
              <a:t>In depth architectural overview – </a:t>
            </a:r>
            <a:r>
              <a:rPr lang="en-NZ" i="1" dirty="0" err="1"/>
              <a:t>Serverless</a:t>
            </a:r>
            <a:r>
              <a:rPr lang="en-NZ" i="1" dirty="0"/>
              <a:t> Architectures</a:t>
            </a:r>
          </a:p>
          <a:p>
            <a:pPr marL="0" indent="0">
              <a:buNone/>
            </a:pPr>
            <a:r>
              <a:rPr lang="en-NZ" dirty="0">
                <a:hlinkClick r:id="rId10"/>
              </a:rPr>
              <a:t>https://martinfowler.com/articles/serverless.html</a:t>
            </a:r>
            <a:endParaRPr lang="en-NZ" dirty="0"/>
          </a:p>
          <a:p>
            <a:pPr marL="0" indent="0">
              <a:buNone/>
            </a:pPr>
            <a:endParaRPr lang="en-NZ" dirty="0"/>
          </a:p>
          <a:p>
            <a:endParaRPr lang="en-NZ" dirty="0"/>
          </a:p>
        </p:txBody>
      </p:sp>
    </p:spTree>
    <p:extLst>
      <p:ext uri="{BB962C8B-B14F-4D97-AF65-F5344CB8AC3E}">
        <p14:creationId xmlns:p14="http://schemas.microsoft.com/office/powerpoint/2010/main" val="2994296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Agenda</a:t>
            </a:r>
          </a:p>
        </p:txBody>
      </p:sp>
      <p:sp>
        <p:nvSpPr>
          <p:cNvPr id="4" name="Text Placeholder 3"/>
          <p:cNvSpPr>
            <a:spLocks noGrp="1"/>
          </p:cNvSpPr>
          <p:nvPr>
            <p:ph type="body" idx="1"/>
          </p:nvPr>
        </p:nvSpPr>
        <p:spPr>
          <a:xfrm>
            <a:off x="839788" y="1278732"/>
            <a:ext cx="5157787" cy="823912"/>
          </a:xfrm>
        </p:spPr>
        <p:txBody>
          <a:bodyPr>
            <a:normAutofit/>
          </a:bodyPr>
          <a:lstStyle/>
          <a:p>
            <a:r>
              <a:rPr lang="en-NZ" sz="2800" dirty="0"/>
              <a:t>Logic Apps</a:t>
            </a:r>
          </a:p>
        </p:txBody>
      </p:sp>
      <p:sp>
        <p:nvSpPr>
          <p:cNvPr id="3" name="Content Placeholder 2"/>
          <p:cNvSpPr>
            <a:spLocks noGrp="1"/>
          </p:cNvSpPr>
          <p:nvPr>
            <p:ph sz="half" idx="2"/>
          </p:nvPr>
        </p:nvSpPr>
        <p:spPr>
          <a:xfrm>
            <a:off x="839788" y="2102644"/>
            <a:ext cx="5157787" cy="3684588"/>
          </a:xfrm>
        </p:spPr>
        <p:txBody>
          <a:bodyPr>
            <a:normAutofit/>
          </a:bodyPr>
          <a:lstStyle/>
          <a:p>
            <a:r>
              <a:rPr lang="en-NZ" sz="2400" dirty="0"/>
              <a:t>What are Logic Apps</a:t>
            </a:r>
          </a:p>
          <a:p>
            <a:r>
              <a:rPr lang="en-NZ" sz="2400" dirty="0"/>
              <a:t>Concepts</a:t>
            </a:r>
          </a:p>
          <a:p>
            <a:r>
              <a:rPr lang="en-NZ" sz="2400" dirty="0"/>
              <a:t>Workflow Definition Language</a:t>
            </a:r>
          </a:p>
          <a:p>
            <a:r>
              <a:rPr lang="en-NZ" sz="2400" dirty="0"/>
              <a:t>Extensibility</a:t>
            </a:r>
          </a:p>
          <a:p>
            <a:r>
              <a:rPr lang="en-NZ" sz="2400" dirty="0"/>
              <a:t>Pricing</a:t>
            </a:r>
          </a:p>
        </p:txBody>
      </p:sp>
      <p:sp>
        <p:nvSpPr>
          <p:cNvPr id="5" name="Text Placeholder 4"/>
          <p:cNvSpPr>
            <a:spLocks noGrp="1"/>
          </p:cNvSpPr>
          <p:nvPr>
            <p:ph type="body" sz="quarter" idx="3"/>
          </p:nvPr>
        </p:nvSpPr>
        <p:spPr>
          <a:xfrm>
            <a:off x="6172200" y="1278732"/>
            <a:ext cx="5183188" cy="823912"/>
          </a:xfrm>
        </p:spPr>
        <p:txBody>
          <a:bodyPr>
            <a:normAutofit/>
          </a:bodyPr>
          <a:lstStyle/>
          <a:p>
            <a:r>
              <a:rPr lang="en-NZ" sz="2800" dirty="0"/>
              <a:t>Azure Functions</a:t>
            </a:r>
          </a:p>
        </p:txBody>
      </p:sp>
      <p:sp>
        <p:nvSpPr>
          <p:cNvPr id="6" name="Content Placeholder 5"/>
          <p:cNvSpPr>
            <a:spLocks noGrp="1"/>
          </p:cNvSpPr>
          <p:nvPr>
            <p:ph sz="quarter" idx="4"/>
          </p:nvPr>
        </p:nvSpPr>
        <p:spPr>
          <a:xfrm>
            <a:off x="6172200" y="2102644"/>
            <a:ext cx="5183188" cy="2339770"/>
          </a:xfrm>
        </p:spPr>
        <p:txBody>
          <a:bodyPr>
            <a:normAutofit/>
          </a:bodyPr>
          <a:lstStyle/>
          <a:p>
            <a:r>
              <a:rPr lang="en-NZ" sz="2400" dirty="0"/>
              <a:t>What are Azure Functions</a:t>
            </a:r>
          </a:p>
          <a:p>
            <a:r>
              <a:rPr lang="en-NZ" sz="2400" dirty="0"/>
              <a:t>Concepts</a:t>
            </a:r>
          </a:p>
          <a:p>
            <a:r>
              <a:rPr lang="en-NZ" sz="2400" dirty="0"/>
              <a:t>Languages</a:t>
            </a:r>
          </a:p>
          <a:p>
            <a:r>
              <a:rPr lang="en-NZ" sz="2400" dirty="0"/>
              <a:t>Triggers</a:t>
            </a:r>
          </a:p>
          <a:p>
            <a:r>
              <a:rPr lang="en-NZ" sz="2400" dirty="0"/>
              <a:t>Pricing</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169863" y="5770669"/>
            <a:ext cx="801329" cy="801329"/>
          </a:xfrm>
          <a:prstGeom prst="rect">
            <a:avLst/>
          </a:prstGeom>
        </p:spPr>
      </p:pic>
      <p:sp>
        <p:nvSpPr>
          <p:cNvPr id="12" name="Text Placeholder 3"/>
          <p:cNvSpPr txBox="1">
            <a:spLocks/>
          </p:cNvSpPr>
          <p:nvPr/>
        </p:nvSpPr>
        <p:spPr>
          <a:xfrm>
            <a:off x="5181486" y="5918132"/>
            <a:ext cx="2840652" cy="5621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NZ" sz="2800" dirty="0"/>
              <a:t>Lab Walkthrough</a:t>
            </a:r>
          </a:p>
        </p:txBody>
      </p:sp>
    </p:spTree>
    <p:extLst>
      <p:ext uri="{BB962C8B-B14F-4D97-AF65-F5344CB8AC3E}">
        <p14:creationId xmlns:p14="http://schemas.microsoft.com/office/powerpoint/2010/main" val="397592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uiExpand="1" build="p"/>
      <p:bldP spid="5" grpId="0" build="p"/>
      <p:bldP spid="6" grpId="0" uiExpand="1" build="p"/>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effectLst>
                  <a:outerShdw blurRad="38100" dist="38100" dir="2700000" algn="tl">
                    <a:srgbClr val="000000">
                      <a:alpha val="43137"/>
                    </a:srgbClr>
                  </a:outerShdw>
                </a:effectLst>
              </a:rPr>
              <a:t>Logic Apps</a:t>
            </a:r>
          </a:p>
        </p:txBody>
      </p:sp>
    </p:spTree>
    <p:extLst>
      <p:ext uri="{BB962C8B-B14F-4D97-AF65-F5344CB8AC3E}">
        <p14:creationId xmlns:p14="http://schemas.microsoft.com/office/powerpoint/2010/main" val="1331007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Logic</a:t>
            </a:r>
            <a:r>
              <a:rPr lang="pt-BR" dirty="0"/>
              <a:t> </a:t>
            </a:r>
            <a:r>
              <a:rPr lang="pt-BR" dirty="0" err="1"/>
              <a:t>Apps</a:t>
            </a:r>
            <a:endParaRPr lang="en-NZ" dirty="0"/>
          </a:p>
        </p:txBody>
      </p:sp>
      <p:sp>
        <p:nvSpPr>
          <p:cNvPr id="3" name="Content Placeholder 2"/>
          <p:cNvSpPr>
            <a:spLocks noGrp="1"/>
          </p:cNvSpPr>
          <p:nvPr>
            <p:ph idx="1"/>
          </p:nvPr>
        </p:nvSpPr>
        <p:spPr>
          <a:xfrm>
            <a:off x="1759866" y="1624217"/>
            <a:ext cx="5542197" cy="4741454"/>
          </a:xfrm>
        </p:spPr>
        <p:txBody>
          <a:bodyPr>
            <a:normAutofit fontScale="92500" lnSpcReduction="10000"/>
          </a:bodyPr>
          <a:lstStyle/>
          <a:p>
            <a:r>
              <a:rPr lang="pt-BR" dirty="0"/>
              <a:t>Microsoft Integration Platform as a Service (IPaaS) offering</a:t>
            </a:r>
          </a:p>
          <a:p>
            <a:r>
              <a:rPr lang="pt-BR" dirty="0"/>
              <a:t>Business Processes Orchestration in the Cloud</a:t>
            </a:r>
          </a:p>
          <a:p>
            <a:r>
              <a:rPr lang="pt-BR" dirty="0"/>
              <a:t>Azure factor (pay as you go, pay per usage, scale on demand)</a:t>
            </a:r>
          </a:p>
          <a:p>
            <a:r>
              <a:rPr lang="pt-BR" dirty="0"/>
              <a:t>Cloud and Hybrid Integration</a:t>
            </a:r>
          </a:p>
          <a:p>
            <a:r>
              <a:rPr lang="pt-BR" dirty="0"/>
              <a:t>Multiple Patterns</a:t>
            </a:r>
          </a:p>
          <a:p>
            <a:pPr lvl="1"/>
            <a:r>
              <a:rPr lang="pt-BR" dirty="0"/>
              <a:t>Manual Invocation</a:t>
            </a:r>
          </a:p>
          <a:p>
            <a:pPr lvl="1"/>
            <a:r>
              <a:rPr lang="pt-BR" dirty="0"/>
              <a:t>Event Based</a:t>
            </a:r>
          </a:p>
          <a:p>
            <a:pPr lvl="1"/>
            <a:r>
              <a:rPr lang="pt-BR" dirty="0"/>
              <a:t>Scheduled</a:t>
            </a:r>
          </a:p>
          <a:p>
            <a:r>
              <a:rPr lang="pt-BR" dirty="0"/>
              <a:t>Extensible</a:t>
            </a:r>
          </a:p>
          <a:p>
            <a:pPr lvl="1"/>
            <a:endParaRPr lang="en-NZ" dirty="0"/>
          </a:p>
        </p:txBody>
      </p:sp>
      <p:pic>
        <p:nvPicPr>
          <p:cNvPr id="2050" name="Picture 2" descr="http://www.realfitdata.com/images/library/gea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4904" y="2065653"/>
            <a:ext cx="5498270" cy="4970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10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500"/>
                            </p:stCondLst>
                            <p:childTnLst>
                              <p:par>
                                <p:cTn id="29" presetID="10" presetClass="entr" presetSubtype="0" fill="hold" grpId="0" nodeType="afterEffect">
                                  <p:stCondLst>
                                    <p:cond delay="25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par>
                          <p:cTn id="32" fill="hold">
                            <p:stCondLst>
                              <p:cond delay="1250"/>
                            </p:stCondLst>
                            <p:childTnLst>
                              <p:par>
                                <p:cTn id="33" presetID="10" presetClass="entr" presetSubtype="0" fill="hold" grpId="0" nodeType="afterEffect">
                                  <p:stCondLst>
                                    <p:cond delay="25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par>
                          <p:cTn id="36" fill="hold">
                            <p:stCondLst>
                              <p:cond delay="2000"/>
                            </p:stCondLst>
                            <p:childTnLst>
                              <p:par>
                                <p:cTn id="37" presetID="10" presetClass="entr" presetSubtype="0" fill="hold" grpId="0" nodeType="afterEffect">
                                  <p:stCondLst>
                                    <p:cond delay="25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153" y="1229977"/>
            <a:ext cx="7066822" cy="4860186"/>
          </a:xfrm>
          <a:prstGeom prst="rect">
            <a:avLst/>
          </a:prstGeom>
        </p:spPr>
      </p:pic>
      <p:sp>
        <p:nvSpPr>
          <p:cNvPr id="2" name="Title 1"/>
          <p:cNvSpPr>
            <a:spLocks noGrp="1"/>
          </p:cNvSpPr>
          <p:nvPr>
            <p:ph type="title"/>
          </p:nvPr>
        </p:nvSpPr>
        <p:spPr/>
        <p:txBody>
          <a:bodyPr/>
          <a:lstStyle/>
          <a:p>
            <a:r>
              <a:rPr lang="en-NZ" dirty="0"/>
              <a:t>Concepts</a:t>
            </a:r>
            <a:endParaRPr lang="en-US" dirty="0"/>
          </a:p>
        </p:txBody>
      </p:sp>
      <p:sp>
        <p:nvSpPr>
          <p:cNvPr id="3" name="Content Placeholder 2"/>
          <p:cNvSpPr>
            <a:spLocks noGrp="1"/>
          </p:cNvSpPr>
          <p:nvPr>
            <p:ph idx="1"/>
          </p:nvPr>
        </p:nvSpPr>
        <p:spPr/>
        <p:txBody>
          <a:bodyPr/>
          <a:lstStyle/>
          <a:p>
            <a:r>
              <a:rPr lang="en-NZ" dirty="0"/>
              <a:t>Workflows</a:t>
            </a:r>
          </a:p>
          <a:p>
            <a:r>
              <a:rPr lang="en-NZ" dirty="0"/>
              <a:t>Triggers</a:t>
            </a:r>
          </a:p>
          <a:p>
            <a:r>
              <a:rPr lang="en-NZ" dirty="0"/>
              <a:t>Actions</a:t>
            </a:r>
          </a:p>
          <a:p>
            <a:r>
              <a:rPr lang="en-NZ" dirty="0"/>
              <a:t>Managed APIs</a:t>
            </a:r>
          </a:p>
          <a:p>
            <a:r>
              <a:rPr lang="en-NZ" dirty="0"/>
              <a:t>Flow structures</a:t>
            </a:r>
            <a:endParaRPr lang="en-US" dirty="0"/>
          </a:p>
        </p:txBody>
      </p:sp>
      <p:grpSp>
        <p:nvGrpSpPr>
          <p:cNvPr id="15" name="Group 14"/>
          <p:cNvGrpSpPr/>
          <p:nvPr/>
        </p:nvGrpSpPr>
        <p:grpSpPr>
          <a:xfrm>
            <a:off x="3790503" y="793376"/>
            <a:ext cx="7044618" cy="5745646"/>
            <a:chOff x="2647503" y="793376"/>
            <a:chExt cx="7044618" cy="5745646"/>
          </a:xfrm>
        </p:grpSpPr>
        <p:sp>
          <p:nvSpPr>
            <p:cNvPr id="7" name="Left Brace 6"/>
            <p:cNvSpPr/>
            <p:nvPr/>
          </p:nvSpPr>
          <p:spPr>
            <a:xfrm rot="5400000">
              <a:off x="6109934" y="-2669055"/>
              <a:ext cx="119756" cy="7044617"/>
            </a:xfrm>
            <a:prstGeom prst="leftBrace">
              <a:avLst>
                <a:gd name="adj1" fmla="val 8333"/>
                <a:gd name="adj2" fmla="val 51525"/>
              </a:avLst>
            </a:prstGeom>
            <a:ln w="28575">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Left Brace 7"/>
            <p:cNvSpPr/>
            <p:nvPr/>
          </p:nvSpPr>
          <p:spPr>
            <a:xfrm rot="16200000">
              <a:off x="6109935" y="2956835"/>
              <a:ext cx="119756" cy="7044617"/>
            </a:xfrm>
            <a:prstGeom prst="leftBrace">
              <a:avLst>
                <a:gd name="adj1" fmla="val 8333"/>
                <a:gd name="adj2" fmla="val 51525"/>
              </a:avLst>
            </a:prstGeom>
            <a:ln w="28575">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9" name="Rectangle 8"/>
          <p:cNvSpPr/>
          <p:nvPr/>
        </p:nvSpPr>
        <p:spPr>
          <a:xfrm>
            <a:off x="5279065" y="1173586"/>
            <a:ext cx="4114800" cy="580786"/>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255412" y="1914610"/>
            <a:ext cx="4114800" cy="580786"/>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509514" y="4498322"/>
            <a:ext cx="3160258" cy="580786"/>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064705" y="4498322"/>
            <a:ext cx="3160258" cy="580786"/>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064705" y="5182955"/>
            <a:ext cx="3160258" cy="580786"/>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780153" y="2655635"/>
            <a:ext cx="7075015" cy="3478639"/>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118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childTnLst>
                                </p:cTn>
                              </p:par>
                            </p:childTnLst>
                          </p:cTn>
                        </p:par>
                        <p:par>
                          <p:cTn id="10" fill="hold">
                            <p:stCondLst>
                              <p:cond delay="500"/>
                            </p:stCondLst>
                            <p:childTnLst>
                              <p:par>
                                <p:cTn id="11" presetID="53" presetClass="entr" presetSubtype="16" fill="hold" nodeType="afterEffect">
                                  <p:stCondLst>
                                    <p:cond delay="25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childTnLst>
                                </p:cTn>
                              </p:par>
                            </p:childTnLst>
                          </p:cTn>
                        </p:par>
                        <p:par>
                          <p:cTn id="20" fill="hold">
                            <p:stCondLst>
                              <p:cond delay="0"/>
                            </p:stCondLst>
                            <p:childTnLst>
                              <p:par>
                                <p:cTn id="21" presetID="53" presetClass="entr" presetSubtype="16"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childTnLst>
                                </p:cTn>
                              </p:par>
                            </p:childTnLst>
                          </p:cTn>
                        </p:par>
                        <p:par>
                          <p:cTn id="30" fill="hold">
                            <p:stCondLst>
                              <p:cond delay="0"/>
                            </p:stCondLst>
                            <p:childTnLst>
                              <p:par>
                                <p:cTn id="31" presetID="53" presetClass="entr" presetSubtype="16" fill="hold" grpId="0" nodeType="afterEffect">
                                  <p:stCondLst>
                                    <p:cond delay="25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Effect transition="in" filter="fade">
                                      <p:cBhvr>
                                        <p:cTn id="35"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36" presetID="53" presetClass="entr" presetSubtype="16" fill="hold" grpId="0" nodeType="with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fltVal val="0"/>
                                          </p:val>
                                        </p:tav>
                                        <p:tav tm="100000">
                                          <p:val>
                                            <p:strVal val="#ppt_w"/>
                                          </p:val>
                                        </p:tav>
                                      </p:tavLst>
                                    </p:anim>
                                    <p:anim calcmode="lin" valueType="num">
                                      <p:cBhvr>
                                        <p:cTn id="39" dur="500" fill="hold"/>
                                        <p:tgtEl>
                                          <p:spTgt spid="13"/>
                                        </p:tgtEl>
                                        <p:attrNameLst>
                                          <p:attrName>ppt_h</p:attrName>
                                        </p:attrNameLst>
                                      </p:cBhvr>
                                      <p:tavLst>
                                        <p:tav tm="0">
                                          <p:val>
                                            <p:fltVal val="0"/>
                                          </p:val>
                                        </p:tav>
                                        <p:tav tm="100000">
                                          <p:val>
                                            <p:strVal val="#ppt_h"/>
                                          </p:val>
                                        </p:tav>
                                      </p:tavLst>
                                    </p:anim>
                                    <p:animEffect transition="in" filter="fade">
                                      <p:cBhvr>
                                        <p:cTn id="40"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par>
                                <p:cTn id="41" presetID="53" presetClass="entr" presetSubtype="16" fill="hold" grpId="0" nodeType="withEffect">
                                  <p:stCondLst>
                                    <p:cond delay="25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animEffect transition="in" filter="fade">
                                      <p:cBhvr>
                                        <p:cTn id="45"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childTnLst>
                                </p:cTn>
                              </p:par>
                            </p:childTnLst>
                          </p:cTn>
                        </p:par>
                        <p:par>
                          <p:cTn id="50" fill="hold">
                            <p:stCondLst>
                              <p:cond delay="0"/>
                            </p:stCondLst>
                            <p:childTnLst>
                              <p:par>
                                <p:cTn id="51" presetID="53" presetClass="entr" presetSubtype="16"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p:cTn id="53" dur="500" fill="hold"/>
                                        <p:tgtEl>
                                          <p:spTgt spid="10"/>
                                        </p:tgtEl>
                                        <p:attrNameLst>
                                          <p:attrName>ppt_w</p:attrName>
                                        </p:attrNameLst>
                                      </p:cBhvr>
                                      <p:tavLst>
                                        <p:tav tm="0">
                                          <p:val>
                                            <p:fltVal val="0"/>
                                          </p:val>
                                        </p:tav>
                                        <p:tav tm="100000">
                                          <p:val>
                                            <p:strVal val="#ppt_w"/>
                                          </p:val>
                                        </p:tav>
                                      </p:tavLst>
                                    </p:anim>
                                    <p:anim calcmode="lin" valueType="num">
                                      <p:cBhvr>
                                        <p:cTn id="54" dur="500" fill="hold"/>
                                        <p:tgtEl>
                                          <p:spTgt spid="10"/>
                                        </p:tgtEl>
                                        <p:attrNameLst>
                                          <p:attrName>ppt_h</p:attrName>
                                        </p:attrNameLst>
                                      </p:cBhvr>
                                      <p:tavLst>
                                        <p:tav tm="0">
                                          <p:val>
                                            <p:fltVal val="0"/>
                                          </p:val>
                                        </p:tav>
                                        <p:tav tm="100000">
                                          <p:val>
                                            <p:strVal val="#ppt_h"/>
                                          </p:val>
                                        </p:tav>
                                      </p:tavLst>
                                    </p:anim>
                                    <p:animEffect transition="in" filter="fade">
                                      <p:cBhvr>
                                        <p:cTn id="55"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
                                            <p:txEl>
                                              <p:pRg st="4" end="4"/>
                                            </p:txEl>
                                          </p:spTgt>
                                        </p:tgtEl>
                                        <p:attrNameLst>
                                          <p:attrName>style.visibility</p:attrName>
                                        </p:attrNameLst>
                                      </p:cBhvr>
                                      <p:to>
                                        <p:strVal val="visible"/>
                                      </p:to>
                                    </p:set>
                                  </p:childTnLst>
                                </p:cTn>
                              </p:par>
                            </p:childTnLst>
                          </p:cTn>
                        </p:par>
                        <p:par>
                          <p:cTn id="60" fill="hold">
                            <p:stCondLst>
                              <p:cond delay="0"/>
                            </p:stCondLst>
                            <p:childTnLst>
                              <p:par>
                                <p:cTn id="61" presetID="53" presetClass="entr" presetSubtype="16" fill="hold" grpId="0" nodeType="afterEffect">
                                  <p:stCondLst>
                                    <p:cond delay="25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animEffect transition="in" filter="fade">
                                      <p:cBhvr>
                                        <p:cTn id="6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10" grpId="0" animBg="1"/>
      <p:bldP spid="11" grpId="0" animBg="1"/>
      <p:bldP spid="1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arrasmedia.keeo.com/documentation-109732.jpg"/>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8466425" y="2679406"/>
            <a:ext cx="3873970" cy="38739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NZ" dirty="0"/>
              <a:t>Workflow Definition Language</a:t>
            </a:r>
            <a:endParaRPr lang="en-US" dirty="0"/>
          </a:p>
        </p:txBody>
      </p:sp>
      <p:sp>
        <p:nvSpPr>
          <p:cNvPr id="4" name="Content Placeholder 3"/>
          <p:cNvSpPr>
            <a:spLocks noGrp="1"/>
          </p:cNvSpPr>
          <p:nvPr>
            <p:ph sz="quarter" idx="10"/>
          </p:nvPr>
        </p:nvSpPr>
        <p:spPr>
          <a:xfrm>
            <a:off x="1758236" y="1622157"/>
            <a:ext cx="6197174" cy="1057249"/>
          </a:xfrm>
        </p:spPr>
        <p:txBody>
          <a:bodyPr/>
          <a:lstStyle/>
          <a:p>
            <a:r>
              <a:rPr lang="en-NZ" dirty="0"/>
              <a:t>“Code Behind”</a:t>
            </a:r>
          </a:p>
          <a:p>
            <a:r>
              <a:rPr lang="en-NZ" dirty="0"/>
              <a:t>Basic Structure</a:t>
            </a:r>
          </a:p>
          <a:p>
            <a:endParaRPr lang="en-US" dirty="0"/>
          </a:p>
        </p:txBody>
      </p:sp>
      <p:pic>
        <p:nvPicPr>
          <p:cNvPr id="7" name="Picture 6"/>
          <p:cNvPicPr>
            <a:picLocks noChangeAspect="1"/>
          </p:cNvPicPr>
          <p:nvPr/>
        </p:nvPicPr>
        <p:blipFill>
          <a:blip r:embed="rId3"/>
          <a:stretch>
            <a:fillRect/>
          </a:stretch>
        </p:blipFill>
        <p:spPr>
          <a:xfrm>
            <a:off x="1758236" y="2583713"/>
            <a:ext cx="6610350" cy="2276475"/>
          </a:xfrm>
          <a:prstGeom prst="rect">
            <a:avLst/>
          </a:prstGeom>
        </p:spPr>
      </p:pic>
    </p:spTree>
    <p:extLst>
      <p:ext uri="{BB962C8B-B14F-4D97-AF65-F5344CB8AC3E}">
        <p14:creationId xmlns:p14="http://schemas.microsoft.com/office/powerpoint/2010/main" val="105610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par>
                          <p:cTn id="13" fill="hold">
                            <p:stCondLst>
                              <p:cond delay="500"/>
                            </p:stCondLst>
                            <p:childTnLst>
                              <p:par>
                                <p:cTn id="14" presetID="53" presetClass="entr" presetSubtype="16" fill="hold" nodeType="after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3647" y="1670484"/>
            <a:ext cx="6498015" cy="4661620"/>
          </a:xfrm>
          <a:prstGeom prst="rect">
            <a:avLst/>
          </a:prstGeom>
        </p:spPr>
      </p:pic>
      <p:sp>
        <p:nvSpPr>
          <p:cNvPr id="2" name="Title 1"/>
          <p:cNvSpPr>
            <a:spLocks noGrp="1"/>
          </p:cNvSpPr>
          <p:nvPr>
            <p:ph type="title"/>
          </p:nvPr>
        </p:nvSpPr>
        <p:spPr/>
        <p:txBody>
          <a:bodyPr/>
          <a:lstStyle/>
          <a:p>
            <a:r>
              <a:rPr lang="en-NZ" dirty="0"/>
              <a:t>Extensibility</a:t>
            </a:r>
            <a:endParaRPr lang="en-US" dirty="0"/>
          </a:p>
        </p:txBody>
      </p:sp>
      <p:sp>
        <p:nvSpPr>
          <p:cNvPr id="3" name="Content Placeholder 2"/>
          <p:cNvSpPr>
            <a:spLocks noGrp="1"/>
          </p:cNvSpPr>
          <p:nvPr>
            <p:ph idx="1"/>
          </p:nvPr>
        </p:nvSpPr>
        <p:spPr/>
        <p:txBody>
          <a:bodyPr>
            <a:normAutofit fontScale="92500" lnSpcReduction="10000"/>
          </a:bodyPr>
          <a:lstStyle/>
          <a:p>
            <a:r>
              <a:rPr lang="en-NZ" dirty="0"/>
              <a:t>Consume legacy services</a:t>
            </a:r>
          </a:p>
          <a:p>
            <a:pPr lvl="1"/>
            <a:r>
              <a:rPr lang="en-NZ" dirty="0"/>
              <a:t>Web Services</a:t>
            </a:r>
          </a:p>
          <a:p>
            <a:pPr lvl="1"/>
            <a:r>
              <a:rPr lang="en-NZ" dirty="0"/>
              <a:t>External APIS</a:t>
            </a:r>
          </a:p>
          <a:p>
            <a:r>
              <a:rPr lang="en-NZ" dirty="0"/>
              <a:t>Create custom APIS</a:t>
            </a:r>
          </a:p>
          <a:p>
            <a:pPr lvl="1"/>
            <a:r>
              <a:rPr lang="en-NZ" dirty="0"/>
              <a:t>Swagger</a:t>
            </a:r>
          </a:p>
          <a:p>
            <a:r>
              <a:rPr lang="en-NZ" dirty="0"/>
              <a:t>Create micro services</a:t>
            </a:r>
          </a:p>
          <a:p>
            <a:pPr lvl="1"/>
            <a:r>
              <a:rPr lang="en-NZ" dirty="0"/>
              <a:t>Azure Functions</a:t>
            </a:r>
          </a:p>
          <a:p>
            <a:r>
              <a:rPr lang="en-NZ" dirty="0"/>
              <a:t>Expose to external systems</a:t>
            </a:r>
          </a:p>
          <a:p>
            <a:pPr lvl="1"/>
            <a:r>
              <a:rPr lang="en-NZ" dirty="0"/>
              <a:t>API Management</a:t>
            </a:r>
          </a:p>
          <a:p>
            <a:r>
              <a:rPr lang="en-NZ" dirty="0"/>
              <a:t>Store and Forward / Pub Sub</a:t>
            </a:r>
          </a:p>
          <a:p>
            <a:pPr lvl="1"/>
            <a:r>
              <a:rPr lang="en-NZ" dirty="0"/>
              <a:t>Service Bus</a:t>
            </a:r>
          </a:p>
        </p:txBody>
      </p:sp>
    </p:spTree>
    <p:extLst>
      <p:ext uri="{BB962C8B-B14F-4D97-AF65-F5344CB8AC3E}">
        <p14:creationId xmlns:p14="http://schemas.microsoft.com/office/powerpoint/2010/main" val="238051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8254"/>
            <a:ext cx="10515600" cy="1325563"/>
          </a:xfrm>
        </p:spPr>
        <p:txBody>
          <a:bodyPr/>
          <a:lstStyle/>
          <a:p>
            <a:r>
              <a:rPr lang="pt-BR" dirty="0"/>
              <a:t>Pricing</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3043" y="1229977"/>
            <a:ext cx="7066822" cy="4860186"/>
          </a:xfrm>
          <a:prstGeom prst="rect">
            <a:avLst/>
          </a:prstGeom>
        </p:spPr>
      </p:pic>
      <p:sp>
        <p:nvSpPr>
          <p:cNvPr id="7" name="Rectangle 6"/>
          <p:cNvSpPr/>
          <p:nvPr/>
        </p:nvSpPr>
        <p:spPr>
          <a:xfrm>
            <a:off x="6281955" y="1173586"/>
            <a:ext cx="4114800" cy="580786"/>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258302" y="1914610"/>
            <a:ext cx="4114800" cy="580786"/>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724462" y="2655634"/>
            <a:ext cx="5161391" cy="1392057"/>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067595" y="4498322"/>
            <a:ext cx="3160258" cy="580786"/>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067595" y="5182955"/>
            <a:ext cx="3160258" cy="580786"/>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9866" y="1624217"/>
            <a:ext cx="2828084" cy="4741454"/>
          </a:xfrm>
        </p:spPr>
        <p:txBody>
          <a:bodyPr/>
          <a:lstStyle/>
          <a:p>
            <a:r>
              <a:rPr lang="pt-BR" dirty="0"/>
              <a:t>Per Action</a:t>
            </a:r>
            <a:r>
              <a:rPr lang="en-US" dirty="0"/>
              <a:t> Execution</a:t>
            </a:r>
          </a:p>
          <a:p>
            <a:r>
              <a:rPr lang="pt-BR" dirty="0"/>
              <a:t>Triggers count as execution even when not fired</a:t>
            </a:r>
          </a:p>
          <a:p>
            <a:r>
              <a:rPr lang="pt-BR" dirty="0"/>
              <a:t>Tier based price</a:t>
            </a:r>
          </a:p>
          <a:p>
            <a:r>
              <a:rPr lang="pt-BR" dirty="0"/>
              <a:t>From NZD 0.0012 to </a:t>
            </a:r>
            <a:r>
              <a:rPr lang="en-US" dirty="0"/>
              <a:t>0.000081</a:t>
            </a:r>
            <a:endParaRPr lang="pt-BR" dirty="0"/>
          </a:p>
        </p:txBody>
      </p:sp>
    </p:spTree>
    <p:extLst>
      <p:ext uri="{BB962C8B-B14F-4D97-AF65-F5344CB8AC3E}">
        <p14:creationId xmlns:p14="http://schemas.microsoft.com/office/powerpoint/2010/main" val="98257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fad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fade">
                                      <p:cBhvr>
                                        <p:cTn id="43" dur="500"/>
                                        <p:tgtEl>
                                          <p:spTgt spid="3">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3" end="3"/>
                                            </p:txEl>
                                          </p:spTgt>
                                        </p:tgtEl>
                                        <p:attrNameLst>
                                          <p:attrName>style.visibility</p:attrName>
                                        </p:attrNameLst>
                                      </p:cBhvr>
                                      <p:to>
                                        <p:strVal val="visible"/>
                                      </p:to>
                                    </p:set>
                                    <p:animEffect transition="in" filter="fade">
                                      <p:cBhvr>
                                        <p:cTn id="4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3" grpId="0" uiExpand="1" build="p"/>
    </p:bldLst>
  </p:timing>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bal Integration Bootcamp Template suggestion" id="{83F869E0-BB57-4352-B1E5-131794305C0C}" vid="{17784876-722E-4475-B854-02524D9D63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343</TotalTime>
  <Words>595</Words>
  <Application>Microsoft Office PowerPoint</Application>
  <PresentationFormat>Widescreen</PresentationFormat>
  <Paragraphs>156</Paragraphs>
  <Slides>20</Slides>
  <Notes>5</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6" baseType="lpstr">
      <vt:lpstr>Arial</vt:lpstr>
      <vt:lpstr>Bebas Neue</vt:lpstr>
      <vt:lpstr>Calibri</vt:lpstr>
      <vt:lpstr>Segoe UI Black</vt:lpstr>
      <vt:lpstr>Office Theme</vt:lpstr>
      <vt:lpstr>Microsoft Visio Drawing</vt:lpstr>
      <vt:lpstr>Logic Apps &amp; Azure Functions</vt:lpstr>
      <vt:lpstr>Presenter</vt:lpstr>
      <vt:lpstr>Agenda</vt:lpstr>
      <vt:lpstr>Logic Apps</vt:lpstr>
      <vt:lpstr>Logic Apps</vt:lpstr>
      <vt:lpstr>Concepts</vt:lpstr>
      <vt:lpstr>Workflow Definition Language</vt:lpstr>
      <vt:lpstr>Extensibility</vt:lpstr>
      <vt:lpstr>Pricing</vt:lpstr>
      <vt:lpstr>Hybrid and Enterprise Integration</vt:lpstr>
      <vt:lpstr>Azure Functions</vt:lpstr>
      <vt:lpstr>What are azure functions</vt:lpstr>
      <vt:lpstr>concepts</vt:lpstr>
      <vt:lpstr>Choice of language</vt:lpstr>
      <vt:lpstr>Choice of triggers</vt:lpstr>
      <vt:lpstr>pricing</vt:lpstr>
      <vt:lpstr>Labs walkthrough</vt:lpstr>
      <vt:lpstr>Overview</vt:lpstr>
      <vt:lpstr>Hands On time</vt:lpstr>
      <vt:lpstr>Reference material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Wagner Silveira</dc:creator>
  <cp:lastModifiedBy>Wagner Silveira</cp:lastModifiedBy>
  <cp:revision>29</cp:revision>
  <dcterms:created xsi:type="dcterms:W3CDTF">2017-03-13T07:35:30Z</dcterms:created>
  <dcterms:modified xsi:type="dcterms:W3CDTF">2017-04-20T22:27:46Z</dcterms:modified>
</cp:coreProperties>
</file>